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141D88-2D0F-4C7E-A268-3D47A331BC6E}">
  <a:tblStyle styleId="{60141D88-2D0F-4C7E-A268-3D47A331BC6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gma.com/file/emWIfJQTsqAGe8Kj0EeBDZ/OnTime-Updated-for-A7b"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0130de909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0130de909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introduces themself)</a:t>
            </a:r>
            <a:endParaRPr/>
          </a:p>
          <a:p>
            <a:pPr indent="0" lvl="0" marL="0" rtl="0" algn="l">
              <a:spcBef>
                <a:spcPts val="0"/>
              </a:spcBef>
              <a:spcAft>
                <a:spcPts val="0"/>
              </a:spcAft>
              <a:buNone/>
            </a:pPr>
            <a:r>
              <a:rPr lang="en"/>
              <a:t>Introducing OnTime! An app designed to help people like you find the hospitals and clinics with the shortest waiting times, to get you the healthcare you need, when you need it!</a:t>
            </a:r>
            <a:endParaRPr/>
          </a:p>
          <a:p>
            <a:pPr indent="0" lvl="0" marL="0" rtl="0" algn="l">
              <a:spcBef>
                <a:spcPts val="0"/>
              </a:spcBef>
              <a:spcAft>
                <a:spcPts val="0"/>
              </a:spcAft>
              <a:buNone/>
            </a:pPr>
            <a:r>
              <a:rPr lang="en"/>
              <a:t>Now you may be wonder, how did we come up with such an AMAZING idea? Let take a trip back in time and see how OnTime came to 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our co-founders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https://www.figma.com/file/emWIfJQTsqAGe8Kj0EeBDZ/OnTime-Updated-for-A7b</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0130de90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0130de90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combining our individual prototypes, we performed a heuristic analysis on the combined prototype, and utilized our findings to create our final Hi-Fi prototype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06cf0d2c6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06cf0d2c6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completing our user needs analysis, we each went off and made our individual low fi prototypes of what we thought would be the the best design for our system. Following this we performed some individual usability tests, and made changes according to the results. Once we each applied our findings to our prototypes and completed our second iteration of low fi prototypes, we all came together to discuss our combined prototype.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0130de90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0130de90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finished our high-fi prototype, we did some pilot testing and the feedback we got were some pos and neg</a:t>
            </a:r>
            <a:endParaRPr/>
          </a:p>
          <a:p>
            <a:pPr indent="0" lvl="0" marL="0" rtl="0" algn="l">
              <a:spcBef>
                <a:spcPts val="0"/>
              </a:spcBef>
              <a:spcAft>
                <a:spcPts val="0"/>
              </a:spcAft>
              <a:buNone/>
            </a:pPr>
            <a:r>
              <a:rPr lang="en"/>
              <a:t>Criticism</a:t>
            </a:r>
            <a:r>
              <a:rPr lang="en"/>
              <a:t>: font size smaller and icon are small</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0130de90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0130de90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make sure to lower the volume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fcd9a7b2b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fcd9a7b2b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got bigger, button got bigger, we used more of the space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0130de909_5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0130de909_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we also made the same changes here and we also made a scroll feature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0130de90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0130de90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pilot testing, we asked our testers for their feedback on our system and app idea. This table summarizes the main insights we’ve received. As you can see, from our 6 participants of the final prototype, we received an average score of roughly 85% for the participants likeliness to recommend to family/friends, how easy they found the app to use, how useful they said they found this app, and how likely they are to use this app again.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0130de90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0130de90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From our research, it was evident that wait times are the biggest issue regarding access to health care. Our system tries to solve this problem by providing users with real time wait time and commute time data. We provide a list of these medical centres and allow the users to sort and filter these results. A user can then choose a clinic from this list and see, in real time, directions to the clinic and they also have an option to get an SMS of the directions. So essentially, our system diversifies the patients to different clinics they are not aware of in turn reducing the load factor of the more popular clinics.</a:t>
            </a:r>
            <a:endParaRPr sz="1200">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0130de90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90130de90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90130de90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90130de90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Audio clip icon in top right corner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0130de909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90130de90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The problem space that we decided to choose is access to </a:t>
            </a:r>
            <a:r>
              <a:rPr lang="en"/>
              <a:t>Canadian</a:t>
            </a:r>
            <a:r>
              <a:rPr lang="en"/>
              <a:t> health care</a:t>
            </a:r>
            <a:endParaRPr/>
          </a:p>
          <a:p>
            <a:pPr indent="0" lvl="0" marL="0" rtl="0" algn="l">
              <a:spcBef>
                <a:spcPts val="0"/>
              </a:spcBef>
              <a:spcAft>
                <a:spcPts val="0"/>
              </a:spcAft>
              <a:buNone/>
            </a:pPr>
            <a:r>
              <a:rPr lang="en"/>
              <a:t>- Our motivation behind choosing this is to provide patients with a tool that will help them get medical attention with little to no barriers, especially during this pandemic. </a:t>
            </a:r>
            <a:endParaRPr/>
          </a:p>
          <a:p>
            <a:pPr indent="0" lvl="0" marL="0" rtl="0" algn="l">
              <a:spcBef>
                <a:spcPts val="0"/>
              </a:spcBef>
              <a:spcAft>
                <a:spcPts val="0"/>
              </a:spcAft>
              <a:buNone/>
            </a:pPr>
            <a:r>
              <a:rPr lang="en"/>
              <a:t>- We also want to investigate </a:t>
            </a:r>
            <a:r>
              <a:rPr lang="en"/>
              <a:t>deeper</a:t>
            </a:r>
            <a:r>
              <a:rPr lang="en"/>
              <a:t> into our well developed health care system and find any flaws that lie within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0130de909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0130de909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SHEEZA: After finding our problem space of “access to healthcare” we wanted to narrow our problem down to a specific problem. So we began our research by first identifying our target audience, which we realized encompasses all canadians because all canadians need access to healthcare. So, to make our research more effective we broke down our target audience and identified individuals who face more barriers than others in accessing healthcare. We identified elderly, and individuals in lower education and lower income levels to be the focus of our research, and then we began to conduct primary and secondary research on these individuals. We also wanted to get an insider’s perspective on the system so we conducted interviews with healthcare workers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0130de90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0130de90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Mention that we surveyed around 60 people</a:t>
            </a:r>
            <a:endParaRPr sz="1200"/>
          </a:p>
          <a:p>
            <a:pPr indent="0" lvl="0" marL="0" rtl="0" algn="l">
              <a:spcBef>
                <a:spcPts val="0"/>
              </a:spcBef>
              <a:spcAft>
                <a:spcPts val="0"/>
              </a:spcAft>
              <a:buNone/>
            </a:pPr>
            <a:r>
              <a:rPr lang="en" sz="1200">
                <a:solidFill>
                  <a:schemeClr val="dk1"/>
                </a:solidFill>
              </a:rPr>
              <a:t>healthcare</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0130de9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90130de9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0130de90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0130de90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completing our user needs analysis, we each went off and made our individual low fi prototypes of what we thought would be the the best design for our system. Following this we performed some individual usability tests, and made changes according to the results. Once we each applied our findings to our prototypes and completed our second iteration of low fi prototypes, we all came together to discuss our combined prototype.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8fcd9a7b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fcd9a7b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Individual </a:t>
            </a:r>
            <a:r>
              <a:rPr lang="en"/>
              <a:t>prototypes</a:t>
            </a:r>
            <a:r>
              <a:rPr lang="en"/>
              <a:t> of what we think the design of the system should look like</a:t>
            </a:r>
            <a:endParaRPr/>
          </a:p>
          <a:p>
            <a:pPr indent="-298450" lvl="0" marL="457200" rtl="0" algn="l">
              <a:spcBef>
                <a:spcPts val="0"/>
              </a:spcBef>
              <a:spcAft>
                <a:spcPts val="0"/>
              </a:spcAft>
              <a:buSzPts val="1100"/>
              <a:buChar char="-"/>
            </a:pPr>
            <a:r>
              <a:rPr lang="en"/>
              <a:t>Shared the </a:t>
            </a:r>
            <a:r>
              <a:rPr lang="en"/>
              <a:t>prototypes</a:t>
            </a:r>
            <a:r>
              <a:rPr lang="en"/>
              <a:t> with the group </a:t>
            </a:r>
            <a:endParaRPr/>
          </a:p>
          <a:p>
            <a:pPr indent="-298450" lvl="0" marL="457200" rtl="0" algn="l">
              <a:spcBef>
                <a:spcPts val="0"/>
              </a:spcBef>
              <a:spcAft>
                <a:spcPts val="0"/>
              </a:spcAft>
              <a:buSzPts val="1100"/>
              <a:buChar char="-"/>
            </a:pPr>
            <a:r>
              <a:rPr lang="en"/>
              <a:t>Received</a:t>
            </a:r>
            <a:r>
              <a:rPr lang="en"/>
              <a:t> feedback on what we like about each others </a:t>
            </a:r>
            <a:r>
              <a:rPr lang="en"/>
              <a:t>prototype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0130de90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0130de90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hyperlink" Target="http://drive.google.com/file/d/1zHFEEl7emOtvQN2YMVEcO1FQ592DvK87/view" TargetMode="External"/><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14000"/>
          </a:blip>
          <a:srcRect b="0" l="4552" r="0" t="0"/>
          <a:stretch/>
        </p:blipFill>
        <p:spPr>
          <a:xfrm>
            <a:off x="0" y="0"/>
            <a:ext cx="9096376" cy="5143500"/>
          </a:xfrm>
          <a:prstGeom prst="rect">
            <a:avLst/>
          </a:prstGeom>
          <a:noFill/>
          <a:ln>
            <a:noFill/>
          </a:ln>
        </p:spPr>
      </p:pic>
      <p:sp>
        <p:nvSpPr>
          <p:cNvPr id="55" name="Google Shape;55;p13"/>
          <p:cNvSpPr/>
          <p:nvPr/>
        </p:nvSpPr>
        <p:spPr>
          <a:xfrm>
            <a:off x="6527175" y="1870476"/>
            <a:ext cx="2427000" cy="452400"/>
          </a:xfrm>
          <a:prstGeom prst="roundRect">
            <a:avLst>
              <a:gd fmla="val 41540"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latin typeface="Muli"/>
                <a:ea typeface="Muli"/>
                <a:cs typeface="Muli"/>
                <a:sym typeface="Muli"/>
              </a:rPr>
              <a:t> Osman Amjad</a:t>
            </a:r>
            <a:endParaRPr/>
          </a:p>
        </p:txBody>
      </p:sp>
      <p:sp>
        <p:nvSpPr>
          <p:cNvPr id="56" name="Google Shape;56;p13"/>
          <p:cNvSpPr/>
          <p:nvPr/>
        </p:nvSpPr>
        <p:spPr>
          <a:xfrm>
            <a:off x="6527175" y="1287123"/>
            <a:ext cx="2427000" cy="452400"/>
          </a:xfrm>
          <a:prstGeom prst="roundRect">
            <a:avLst>
              <a:gd fmla="val 41540"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latin typeface="Muli"/>
                <a:ea typeface="Muli"/>
                <a:cs typeface="Muli"/>
                <a:sym typeface="Muli"/>
              </a:rPr>
              <a:t>Sheeza Aziz</a:t>
            </a:r>
            <a:endParaRPr/>
          </a:p>
        </p:txBody>
      </p:sp>
      <p:sp>
        <p:nvSpPr>
          <p:cNvPr id="57" name="Google Shape;57;p13"/>
          <p:cNvSpPr/>
          <p:nvPr/>
        </p:nvSpPr>
        <p:spPr>
          <a:xfrm>
            <a:off x="6527175" y="2991334"/>
            <a:ext cx="2427000" cy="452400"/>
          </a:xfrm>
          <a:prstGeom prst="roundRect">
            <a:avLst>
              <a:gd fmla="val 41540"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latin typeface="Muli"/>
                <a:ea typeface="Muli"/>
                <a:cs typeface="Muli"/>
                <a:sym typeface="Muli"/>
              </a:rPr>
              <a:t>Sumuhash Mannogaran</a:t>
            </a:r>
            <a:endParaRPr/>
          </a:p>
        </p:txBody>
      </p:sp>
      <p:sp>
        <p:nvSpPr>
          <p:cNvPr id="58" name="Google Shape;58;p13"/>
          <p:cNvSpPr/>
          <p:nvPr/>
        </p:nvSpPr>
        <p:spPr>
          <a:xfrm>
            <a:off x="6527175" y="4139726"/>
            <a:ext cx="2427000" cy="452400"/>
          </a:xfrm>
          <a:prstGeom prst="roundRect">
            <a:avLst>
              <a:gd fmla="val 41540"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latin typeface="Muli"/>
                <a:ea typeface="Muli"/>
                <a:cs typeface="Muli"/>
                <a:sym typeface="Muli"/>
              </a:rPr>
              <a:t>Jenisha Thomas</a:t>
            </a:r>
            <a:endParaRPr/>
          </a:p>
        </p:txBody>
      </p:sp>
      <p:sp>
        <p:nvSpPr>
          <p:cNvPr id="59" name="Google Shape;59;p13"/>
          <p:cNvSpPr/>
          <p:nvPr/>
        </p:nvSpPr>
        <p:spPr>
          <a:xfrm>
            <a:off x="6527175" y="2426327"/>
            <a:ext cx="2427000" cy="452400"/>
          </a:xfrm>
          <a:prstGeom prst="roundRect">
            <a:avLst>
              <a:gd fmla="val 41540"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latin typeface="Muli"/>
                <a:ea typeface="Muli"/>
                <a:cs typeface="Muli"/>
                <a:sym typeface="Muli"/>
              </a:rPr>
              <a:t>Jawad Jawid</a:t>
            </a:r>
            <a:endParaRPr sz="1200">
              <a:latin typeface="Muli"/>
              <a:ea typeface="Muli"/>
              <a:cs typeface="Muli"/>
              <a:sym typeface="Muli"/>
            </a:endParaRPr>
          </a:p>
        </p:txBody>
      </p:sp>
      <p:sp>
        <p:nvSpPr>
          <p:cNvPr id="60" name="Google Shape;60;p13"/>
          <p:cNvSpPr/>
          <p:nvPr/>
        </p:nvSpPr>
        <p:spPr>
          <a:xfrm>
            <a:off x="6527175" y="3565522"/>
            <a:ext cx="2427000" cy="452400"/>
          </a:xfrm>
          <a:prstGeom prst="roundRect">
            <a:avLst>
              <a:gd fmla="val 41540"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latin typeface="Muli"/>
                <a:ea typeface="Muli"/>
                <a:cs typeface="Muli"/>
                <a:sym typeface="Muli"/>
              </a:rPr>
              <a:t>Riyasat Talukder</a:t>
            </a:r>
            <a:endParaRPr sz="1200">
              <a:latin typeface="Muli"/>
              <a:ea typeface="Muli"/>
              <a:cs typeface="Muli"/>
              <a:sym typeface="Muli"/>
            </a:endParaRPr>
          </a:p>
        </p:txBody>
      </p:sp>
      <p:sp>
        <p:nvSpPr>
          <p:cNvPr id="61" name="Google Shape;61;p13"/>
          <p:cNvSpPr/>
          <p:nvPr/>
        </p:nvSpPr>
        <p:spPr>
          <a:xfrm>
            <a:off x="6527175" y="703763"/>
            <a:ext cx="2427000" cy="452400"/>
          </a:xfrm>
          <a:prstGeom prst="roundRect">
            <a:avLst>
              <a:gd fmla="val 4154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 sz="1200">
                <a:latin typeface="Muli"/>
                <a:ea typeface="Muli"/>
                <a:cs typeface="Muli"/>
                <a:sym typeface="Muli"/>
              </a:rPr>
              <a:t>Co-Founders</a:t>
            </a:r>
            <a:endParaRPr b="1" i="1" sz="1200">
              <a:latin typeface="Muli"/>
              <a:ea typeface="Muli"/>
              <a:cs typeface="Muli"/>
              <a:sym typeface="Muli"/>
            </a:endParaRPr>
          </a:p>
        </p:txBody>
      </p:sp>
      <p:pic>
        <p:nvPicPr>
          <p:cNvPr id="62" name="Google Shape;62;p13"/>
          <p:cNvPicPr preferRelativeResize="0"/>
          <p:nvPr/>
        </p:nvPicPr>
        <p:blipFill>
          <a:blip r:embed="rId4">
            <a:alphaModFix/>
          </a:blip>
          <a:stretch>
            <a:fillRect/>
          </a:stretch>
        </p:blipFill>
        <p:spPr>
          <a:xfrm rot="-450652">
            <a:off x="-101593" y="491317"/>
            <a:ext cx="4300258" cy="3833591"/>
          </a:xfrm>
          <a:prstGeom prst="rect">
            <a:avLst/>
          </a:prstGeom>
          <a:noFill/>
          <a:ln>
            <a:noFill/>
          </a:ln>
        </p:spPr>
      </p:pic>
      <p:sp>
        <p:nvSpPr>
          <p:cNvPr id="63" name="Google Shape;63;p13"/>
          <p:cNvSpPr txBox="1"/>
          <p:nvPr>
            <p:ph type="ctrTitle"/>
          </p:nvPr>
        </p:nvSpPr>
        <p:spPr>
          <a:xfrm>
            <a:off x="1277497" y="497562"/>
            <a:ext cx="6260700" cy="274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000">
                <a:latin typeface="Muli"/>
                <a:ea typeface="Muli"/>
                <a:cs typeface="Muli"/>
                <a:sym typeface="Muli"/>
              </a:rPr>
              <a:t>OnTime </a:t>
            </a:r>
            <a:endParaRPr sz="10000">
              <a:latin typeface="Muli"/>
              <a:ea typeface="Muli"/>
              <a:cs typeface="Muli"/>
              <a:sym typeface="Muli"/>
            </a:endParaRPr>
          </a:p>
        </p:txBody>
      </p:sp>
      <p:sp>
        <p:nvSpPr>
          <p:cNvPr id="64" name="Google Shape;64;p13"/>
          <p:cNvSpPr txBox="1"/>
          <p:nvPr>
            <p:ph idx="1" type="subTitle"/>
          </p:nvPr>
        </p:nvSpPr>
        <p:spPr>
          <a:xfrm>
            <a:off x="1514050" y="2898775"/>
            <a:ext cx="4008300" cy="637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i="1" lang="en" sz="2700">
                <a:solidFill>
                  <a:srgbClr val="999999"/>
                </a:solidFill>
                <a:latin typeface="Muli"/>
                <a:ea typeface="Muli"/>
                <a:cs typeface="Muli"/>
                <a:sym typeface="Muli"/>
              </a:rPr>
              <a:t>Not Earlier, Nor Later</a:t>
            </a:r>
            <a:endParaRPr i="1" sz="2700">
              <a:solidFill>
                <a:srgbClr val="999999"/>
              </a:solidFill>
              <a:latin typeface="Muli"/>
              <a:ea typeface="Muli"/>
              <a:cs typeface="Muli"/>
              <a:sym typeface="Muli"/>
            </a:endParaRPr>
          </a:p>
        </p:txBody>
      </p:sp>
      <p:sp>
        <p:nvSpPr>
          <p:cNvPr id="65" name="Google Shape;65;p13"/>
          <p:cNvSpPr/>
          <p:nvPr/>
        </p:nvSpPr>
        <p:spPr>
          <a:xfrm>
            <a:off x="3868713" y="1730350"/>
            <a:ext cx="278700" cy="45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13"/>
          <p:cNvGrpSpPr/>
          <p:nvPr/>
        </p:nvGrpSpPr>
        <p:grpSpPr>
          <a:xfrm>
            <a:off x="3694282" y="1476797"/>
            <a:ext cx="627572" cy="583216"/>
            <a:chOff x="-409800" y="-417573"/>
            <a:chExt cx="4192200" cy="4195800"/>
          </a:xfrm>
        </p:grpSpPr>
        <p:sp>
          <p:nvSpPr>
            <p:cNvPr id="67" name="Google Shape;67;p13"/>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8" name="Shape 188"/>
        <p:cNvGrpSpPr/>
        <p:nvPr/>
      </p:nvGrpSpPr>
      <p:grpSpPr>
        <a:xfrm>
          <a:off x="0" y="0"/>
          <a:ext cx="0" cy="0"/>
          <a:chOff x="0" y="0"/>
          <a:chExt cx="0" cy="0"/>
        </a:xfrm>
      </p:grpSpPr>
      <p:pic>
        <p:nvPicPr>
          <p:cNvPr id="189" name="Google Shape;189;p22"/>
          <p:cNvPicPr preferRelativeResize="0"/>
          <p:nvPr/>
        </p:nvPicPr>
        <p:blipFill>
          <a:blip r:embed="rId3">
            <a:alphaModFix amt="15000"/>
          </a:blip>
          <a:stretch>
            <a:fillRect/>
          </a:stretch>
        </p:blipFill>
        <p:spPr>
          <a:xfrm>
            <a:off x="0" y="-11775"/>
            <a:ext cx="9144002" cy="5143501"/>
          </a:xfrm>
          <a:prstGeom prst="rect">
            <a:avLst/>
          </a:prstGeom>
          <a:noFill/>
          <a:ln>
            <a:noFill/>
          </a:ln>
        </p:spPr>
      </p:pic>
      <p:sp>
        <p:nvSpPr>
          <p:cNvPr id="190" name="Google Shape;190;p22"/>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txBox="1"/>
          <p:nvPr/>
        </p:nvSpPr>
        <p:spPr>
          <a:xfrm>
            <a:off x="1068300" y="6337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July 19, 2020</a:t>
            </a:r>
            <a:endParaRPr i="1" sz="2000">
              <a:latin typeface="Muli"/>
              <a:ea typeface="Muli"/>
              <a:cs typeface="Muli"/>
              <a:sym typeface="Muli"/>
            </a:endParaRPr>
          </a:p>
        </p:txBody>
      </p:sp>
      <p:sp>
        <p:nvSpPr>
          <p:cNvPr id="193" name="Google Shape;193;p22"/>
          <p:cNvSpPr txBox="1"/>
          <p:nvPr/>
        </p:nvSpPr>
        <p:spPr>
          <a:xfrm>
            <a:off x="1045625" y="118925"/>
            <a:ext cx="50457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uli"/>
                <a:ea typeface="Muli"/>
                <a:cs typeface="Muli"/>
                <a:sym typeface="Muli"/>
              </a:rPr>
              <a:t>Iterative Design</a:t>
            </a:r>
            <a:endParaRPr sz="4000">
              <a:latin typeface="Muli"/>
              <a:ea typeface="Muli"/>
              <a:cs typeface="Muli"/>
              <a:sym typeface="Muli"/>
            </a:endParaRPr>
          </a:p>
        </p:txBody>
      </p:sp>
      <p:pic>
        <p:nvPicPr>
          <p:cNvPr id="194" name="Google Shape;194;p22"/>
          <p:cNvPicPr preferRelativeResize="0"/>
          <p:nvPr/>
        </p:nvPicPr>
        <p:blipFill>
          <a:blip r:embed="rId4">
            <a:alphaModFix/>
          </a:blip>
          <a:stretch>
            <a:fillRect/>
          </a:stretch>
        </p:blipFill>
        <p:spPr>
          <a:xfrm rot="-431558">
            <a:off x="8118473" y="4129510"/>
            <a:ext cx="1062802" cy="908152"/>
          </a:xfrm>
          <a:prstGeom prst="rect">
            <a:avLst/>
          </a:prstGeom>
          <a:noFill/>
          <a:ln>
            <a:noFill/>
          </a:ln>
        </p:spPr>
      </p:pic>
      <p:sp>
        <p:nvSpPr>
          <p:cNvPr id="195" name="Google Shape;195;p22"/>
          <p:cNvSpPr txBox="1"/>
          <p:nvPr/>
        </p:nvSpPr>
        <p:spPr>
          <a:xfrm>
            <a:off x="1068300" y="1281850"/>
            <a:ext cx="63927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uli"/>
                <a:ea typeface="Muli"/>
                <a:cs typeface="Muli"/>
                <a:sym typeface="Muli"/>
              </a:rPr>
              <a:t>From Combined Low-fi Prototype to Hi-fi Prototype</a:t>
            </a:r>
            <a:endParaRPr b="1" sz="2000">
              <a:latin typeface="Muli"/>
              <a:ea typeface="Muli"/>
              <a:cs typeface="Muli"/>
              <a:sym typeface="Muli"/>
            </a:endParaRPr>
          </a:p>
        </p:txBody>
      </p:sp>
      <p:sp>
        <p:nvSpPr>
          <p:cNvPr id="196" name="Google Shape;196;p22"/>
          <p:cNvSpPr/>
          <p:nvPr/>
        </p:nvSpPr>
        <p:spPr>
          <a:xfrm>
            <a:off x="3611775" y="3356400"/>
            <a:ext cx="1639200" cy="310800"/>
          </a:xfrm>
          <a:prstGeom prst="rightArrow">
            <a:avLst>
              <a:gd fmla="val 50000" name="adj1"/>
              <a:gd fmla="val 50000" name="adj2"/>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2"/>
          <p:cNvPicPr preferRelativeResize="0"/>
          <p:nvPr/>
        </p:nvPicPr>
        <p:blipFill>
          <a:blip r:embed="rId5">
            <a:alphaModFix/>
          </a:blip>
          <a:stretch>
            <a:fillRect/>
          </a:stretch>
        </p:blipFill>
        <p:spPr>
          <a:xfrm>
            <a:off x="1190025" y="1979425"/>
            <a:ext cx="1851400" cy="3064751"/>
          </a:xfrm>
          <a:prstGeom prst="rect">
            <a:avLst/>
          </a:prstGeom>
          <a:noFill/>
          <a:ln>
            <a:noFill/>
          </a:ln>
        </p:spPr>
      </p:pic>
      <p:pic>
        <p:nvPicPr>
          <p:cNvPr id="198" name="Google Shape;198;p22"/>
          <p:cNvPicPr preferRelativeResize="0"/>
          <p:nvPr/>
        </p:nvPicPr>
        <p:blipFill rotWithShape="1">
          <a:blip r:embed="rId6">
            <a:alphaModFix/>
          </a:blip>
          <a:srcRect b="1747" l="36944" r="36829" t="4293"/>
          <a:stretch/>
        </p:blipFill>
        <p:spPr>
          <a:xfrm>
            <a:off x="5821325" y="1958250"/>
            <a:ext cx="1786426" cy="3107101"/>
          </a:xfrm>
          <a:prstGeom prst="rect">
            <a:avLst/>
          </a:prstGeom>
          <a:noFill/>
          <a:ln>
            <a:noFill/>
          </a:ln>
        </p:spPr>
      </p:pic>
      <p:grpSp>
        <p:nvGrpSpPr>
          <p:cNvPr id="199" name="Google Shape;199;p22"/>
          <p:cNvGrpSpPr/>
          <p:nvPr/>
        </p:nvGrpSpPr>
        <p:grpSpPr>
          <a:xfrm>
            <a:off x="375057" y="357410"/>
            <a:ext cx="627572" cy="583216"/>
            <a:chOff x="-409800" y="-417573"/>
            <a:chExt cx="4192200" cy="4195800"/>
          </a:xfrm>
        </p:grpSpPr>
        <p:sp>
          <p:nvSpPr>
            <p:cNvPr id="200" name="Google Shape;200;p22"/>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2"/>
          <p:cNvSpPr/>
          <p:nvPr/>
        </p:nvSpPr>
        <p:spPr>
          <a:xfrm>
            <a:off x="3325425" y="2415475"/>
            <a:ext cx="2211900" cy="686700"/>
          </a:xfrm>
          <a:prstGeom prst="roundRect">
            <a:avLst>
              <a:gd fmla="val 16667"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txBox="1"/>
          <p:nvPr/>
        </p:nvSpPr>
        <p:spPr>
          <a:xfrm>
            <a:off x="3213788" y="2364025"/>
            <a:ext cx="2403000" cy="8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Based off of</a:t>
            </a:r>
            <a:r>
              <a:rPr lang="en">
                <a:solidFill>
                  <a:srgbClr val="FFFFFF"/>
                </a:solidFill>
                <a:latin typeface="Muli"/>
                <a:ea typeface="Muli"/>
                <a:cs typeface="Muli"/>
                <a:sym typeface="Muli"/>
              </a:rPr>
              <a:t> Nielsen’s 10 Heuristics for User Interfaces</a:t>
            </a:r>
            <a:endParaRPr>
              <a:solidFill>
                <a:srgbClr val="FFFFFF"/>
              </a:solidFill>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07" name="Shape 207"/>
        <p:cNvGrpSpPr/>
        <p:nvPr/>
      </p:nvGrpSpPr>
      <p:grpSpPr>
        <a:xfrm>
          <a:off x="0" y="0"/>
          <a:ext cx="0" cy="0"/>
          <a:chOff x="0" y="0"/>
          <a:chExt cx="0" cy="0"/>
        </a:xfrm>
      </p:grpSpPr>
      <p:sp>
        <p:nvSpPr>
          <p:cNvPr id="208" name="Google Shape;208;p23"/>
          <p:cNvSpPr txBox="1"/>
          <p:nvPr>
            <p:ph type="ctrTitle"/>
          </p:nvPr>
        </p:nvSpPr>
        <p:spPr>
          <a:xfrm>
            <a:off x="311700" y="1939525"/>
            <a:ext cx="8520600" cy="102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Muli"/>
                <a:ea typeface="Muli"/>
                <a:cs typeface="Muli"/>
                <a:sym typeface="Muli"/>
              </a:rPr>
              <a:t>What did our users think</a:t>
            </a:r>
            <a:r>
              <a:rPr lang="en">
                <a:solidFill>
                  <a:srgbClr val="F3F3F3"/>
                </a:solidFill>
                <a:latin typeface="Muli"/>
                <a:ea typeface="Muli"/>
                <a:cs typeface="Muli"/>
                <a:sym typeface="Muli"/>
              </a:rPr>
              <a:t>?</a:t>
            </a:r>
            <a:endParaRPr>
              <a:solidFill>
                <a:srgbClr val="F3F3F3"/>
              </a:solidFill>
              <a:latin typeface="Muli"/>
              <a:ea typeface="Muli"/>
              <a:cs typeface="Muli"/>
              <a:sym typeface="Muli"/>
            </a:endParaRPr>
          </a:p>
        </p:txBody>
      </p:sp>
      <p:pic>
        <p:nvPicPr>
          <p:cNvPr id="209" name="Google Shape;209;p23"/>
          <p:cNvPicPr preferRelativeResize="0"/>
          <p:nvPr/>
        </p:nvPicPr>
        <p:blipFill>
          <a:blip r:embed="rId3">
            <a:alphaModFix amt="30000"/>
          </a:blip>
          <a:stretch>
            <a:fillRect/>
          </a:stretch>
        </p:blipFill>
        <p:spPr>
          <a:xfrm>
            <a:off x="2707475" y="2511238"/>
            <a:ext cx="45550" cy="605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13" name="Shape 213"/>
        <p:cNvGrpSpPr/>
        <p:nvPr/>
      </p:nvGrpSpPr>
      <p:grpSpPr>
        <a:xfrm>
          <a:off x="0" y="0"/>
          <a:ext cx="0" cy="0"/>
          <a:chOff x="0" y="0"/>
          <a:chExt cx="0" cy="0"/>
        </a:xfrm>
      </p:grpSpPr>
      <p:pic>
        <p:nvPicPr>
          <p:cNvPr id="214" name="Google Shape;214;p24"/>
          <p:cNvPicPr preferRelativeResize="0"/>
          <p:nvPr/>
        </p:nvPicPr>
        <p:blipFill rotWithShape="1">
          <a:blip r:embed="rId3">
            <a:alphaModFix amt="16000"/>
          </a:blip>
          <a:srcRect b="0" l="0" r="0" t="7218"/>
          <a:stretch/>
        </p:blipFill>
        <p:spPr>
          <a:xfrm>
            <a:off x="0" y="-11775"/>
            <a:ext cx="9144001" cy="5143500"/>
          </a:xfrm>
          <a:prstGeom prst="rect">
            <a:avLst/>
          </a:prstGeom>
          <a:noFill/>
          <a:ln>
            <a:noFill/>
          </a:ln>
        </p:spPr>
      </p:pic>
      <p:sp>
        <p:nvSpPr>
          <p:cNvPr id="215" name="Google Shape;215;p24"/>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txBox="1"/>
          <p:nvPr/>
        </p:nvSpPr>
        <p:spPr>
          <a:xfrm>
            <a:off x="1081625" y="6633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July 20, 2020</a:t>
            </a:r>
            <a:endParaRPr i="1" sz="2000">
              <a:latin typeface="Muli"/>
              <a:ea typeface="Muli"/>
              <a:cs typeface="Muli"/>
              <a:sym typeface="Muli"/>
            </a:endParaRPr>
          </a:p>
        </p:txBody>
      </p:sp>
      <p:sp>
        <p:nvSpPr>
          <p:cNvPr id="218" name="Google Shape;218;p24"/>
          <p:cNvSpPr txBox="1"/>
          <p:nvPr/>
        </p:nvSpPr>
        <p:spPr>
          <a:xfrm>
            <a:off x="1068300" y="271325"/>
            <a:ext cx="7234500" cy="7554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en" sz="4000">
                <a:latin typeface="Muli"/>
                <a:ea typeface="Muli"/>
                <a:cs typeface="Muli"/>
                <a:sym typeface="Muli"/>
              </a:rPr>
              <a:t>Pilot Testing Feedback</a:t>
            </a:r>
            <a:endParaRPr sz="4000">
              <a:latin typeface="Muli"/>
              <a:ea typeface="Muli"/>
              <a:cs typeface="Muli"/>
              <a:sym typeface="Muli"/>
            </a:endParaRPr>
          </a:p>
        </p:txBody>
      </p:sp>
      <p:pic>
        <p:nvPicPr>
          <p:cNvPr id="219" name="Google Shape;219;p24"/>
          <p:cNvPicPr preferRelativeResize="0"/>
          <p:nvPr/>
        </p:nvPicPr>
        <p:blipFill>
          <a:blip r:embed="rId4">
            <a:alphaModFix/>
          </a:blip>
          <a:stretch>
            <a:fillRect/>
          </a:stretch>
        </p:blipFill>
        <p:spPr>
          <a:xfrm rot="-431558">
            <a:off x="8118473" y="4129510"/>
            <a:ext cx="1062802" cy="908152"/>
          </a:xfrm>
          <a:prstGeom prst="rect">
            <a:avLst/>
          </a:prstGeom>
          <a:noFill/>
          <a:ln>
            <a:noFill/>
          </a:ln>
        </p:spPr>
      </p:pic>
      <p:sp>
        <p:nvSpPr>
          <p:cNvPr id="220" name="Google Shape;220;p24"/>
          <p:cNvSpPr txBox="1"/>
          <p:nvPr/>
        </p:nvSpPr>
        <p:spPr>
          <a:xfrm>
            <a:off x="1068300" y="1212725"/>
            <a:ext cx="13089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uli"/>
                <a:ea typeface="Muli"/>
                <a:cs typeface="Muli"/>
                <a:sym typeface="Muli"/>
              </a:rPr>
              <a:t>Positives</a:t>
            </a:r>
            <a:endParaRPr b="1" sz="2000">
              <a:latin typeface="Muli"/>
              <a:ea typeface="Muli"/>
              <a:cs typeface="Muli"/>
              <a:sym typeface="Muli"/>
            </a:endParaRPr>
          </a:p>
        </p:txBody>
      </p:sp>
      <p:grpSp>
        <p:nvGrpSpPr>
          <p:cNvPr id="221" name="Google Shape;221;p24"/>
          <p:cNvGrpSpPr/>
          <p:nvPr/>
        </p:nvGrpSpPr>
        <p:grpSpPr>
          <a:xfrm>
            <a:off x="375057" y="357410"/>
            <a:ext cx="627572" cy="583216"/>
            <a:chOff x="-409800" y="-417573"/>
            <a:chExt cx="4192200" cy="4195800"/>
          </a:xfrm>
        </p:grpSpPr>
        <p:sp>
          <p:nvSpPr>
            <p:cNvPr id="222" name="Google Shape;222;p24"/>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4"/>
          <p:cNvSpPr/>
          <p:nvPr/>
        </p:nvSpPr>
        <p:spPr>
          <a:xfrm>
            <a:off x="1028100" y="1677300"/>
            <a:ext cx="6878100" cy="1627500"/>
          </a:xfrm>
          <a:prstGeom prst="roundRect">
            <a:avLst>
              <a:gd fmla="val 16667"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txBox="1"/>
          <p:nvPr/>
        </p:nvSpPr>
        <p:spPr>
          <a:xfrm>
            <a:off x="1247125" y="1600850"/>
            <a:ext cx="5954700" cy="2066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solidFill>
                <a:srgbClr val="FFFFFF"/>
              </a:solidFill>
              <a:latin typeface="Muli"/>
              <a:ea typeface="Muli"/>
              <a:cs typeface="Muli"/>
              <a:sym typeface="Muli"/>
            </a:endParaRPr>
          </a:p>
          <a:p>
            <a:pPr indent="-323850" lvl="0" marL="457200" rtl="0" algn="l">
              <a:spcBef>
                <a:spcPts val="0"/>
              </a:spcBef>
              <a:spcAft>
                <a:spcPts val="0"/>
              </a:spcAft>
              <a:buClr>
                <a:srgbClr val="FFFFFF"/>
              </a:buClr>
              <a:buSzPts val="1500"/>
              <a:buFont typeface="Muli"/>
              <a:buChar char="●"/>
            </a:pPr>
            <a:r>
              <a:rPr lang="en" sz="1500">
                <a:solidFill>
                  <a:srgbClr val="FFFFFF"/>
                </a:solidFill>
                <a:latin typeface="Muli"/>
                <a:ea typeface="Muli"/>
                <a:cs typeface="Muli"/>
                <a:sym typeface="Muli"/>
              </a:rPr>
              <a:t>Useful and e</a:t>
            </a:r>
            <a:r>
              <a:rPr lang="en" sz="1500">
                <a:solidFill>
                  <a:srgbClr val="FFFFFF"/>
                </a:solidFill>
                <a:latin typeface="Muli"/>
                <a:ea typeface="Muli"/>
                <a:cs typeface="Muli"/>
                <a:sym typeface="Muli"/>
              </a:rPr>
              <a:t>asy to understand</a:t>
            </a:r>
            <a:endParaRPr sz="1500">
              <a:solidFill>
                <a:srgbClr val="FFFFFF"/>
              </a:solidFill>
              <a:latin typeface="Muli"/>
              <a:ea typeface="Muli"/>
              <a:cs typeface="Muli"/>
              <a:sym typeface="Muli"/>
            </a:endParaRPr>
          </a:p>
          <a:p>
            <a:pPr indent="-323850" lvl="0" marL="457200" rtl="0" algn="l">
              <a:spcBef>
                <a:spcPts val="0"/>
              </a:spcBef>
              <a:spcAft>
                <a:spcPts val="0"/>
              </a:spcAft>
              <a:buClr>
                <a:srgbClr val="FFFFFF"/>
              </a:buClr>
              <a:buSzPts val="1500"/>
              <a:buFont typeface="Muli"/>
              <a:buChar char="●"/>
            </a:pPr>
            <a:r>
              <a:rPr lang="en" sz="1500">
                <a:solidFill>
                  <a:srgbClr val="FFFFFF"/>
                </a:solidFill>
                <a:latin typeface="Muli"/>
                <a:ea typeface="Muli"/>
                <a:cs typeface="Muli"/>
                <a:sym typeface="Muli"/>
              </a:rPr>
              <a:t>Sorting and filtering options</a:t>
            </a:r>
            <a:endParaRPr sz="1500">
              <a:solidFill>
                <a:srgbClr val="FFFFFF"/>
              </a:solidFill>
              <a:latin typeface="Muli"/>
              <a:ea typeface="Muli"/>
              <a:cs typeface="Muli"/>
              <a:sym typeface="Muli"/>
            </a:endParaRPr>
          </a:p>
          <a:p>
            <a:pPr indent="-323850" lvl="0" marL="457200" rtl="0" algn="l">
              <a:spcBef>
                <a:spcPts val="0"/>
              </a:spcBef>
              <a:spcAft>
                <a:spcPts val="0"/>
              </a:spcAft>
              <a:buClr>
                <a:srgbClr val="FFFFFF"/>
              </a:buClr>
              <a:buSzPts val="1500"/>
              <a:buFont typeface="Muli"/>
              <a:buChar char="●"/>
            </a:pPr>
            <a:r>
              <a:rPr lang="en" sz="1500">
                <a:solidFill>
                  <a:srgbClr val="FFFFFF"/>
                </a:solidFill>
                <a:latin typeface="Muli"/>
                <a:ea typeface="Muli"/>
                <a:cs typeface="Muli"/>
                <a:sym typeface="Muli"/>
              </a:rPr>
              <a:t>Similar interface to google maps</a:t>
            </a:r>
            <a:endParaRPr sz="1500">
              <a:solidFill>
                <a:srgbClr val="FFFFFF"/>
              </a:solidFill>
              <a:latin typeface="Muli"/>
              <a:ea typeface="Muli"/>
              <a:cs typeface="Muli"/>
              <a:sym typeface="Muli"/>
            </a:endParaRPr>
          </a:p>
          <a:p>
            <a:pPr indent="-323850" lvl="0" marL="457200" rtl="0" algn="l">
              <a:spcBef>
                <a:spcPts val="0"/>
              </a:spcBef>
              <a:spcAft>
                <a:spcPts val="0"/>
              </a:spcAft>
              <a:buClr>
                <a:srgbClr val="FFFFFF"/>
              </a:buClr>
              <a:buSzPts val="1500"/>
              <a:buFont typeface="Muli"/>
              <a:buChar char="●"/>
            </a:pPr>
            <a:r>
              <a:rPr lang="en" sz="1500">
                <a:solidFill>
                  <a:srgbClr val="FFFFFF"/>
                </a:solidFill>
                <a:latin typeface="Muli"/>
                <a:ea typeface="Muli"/>
                <a:cs typeface="Muli"/>
                <a:sym typeface="Muli"/>
              </a:rPr>
              <a:t>Getting directions by SMS</a:t>
            </a:r>
            <a:endParaRPr sz="1500">
              <a:solidFill>
                <a:srgbClr val="FFFFFF"/>
              </a:solidFill>
              <a:latin typeface="Muli"/>
              <a:ea typeface="Muli"/>
              <a:cs typeface="Muli"/>
              <a:sym typeface="Muli"/>
            </a:endParaRPr>
          </a:p>
        </p:txBody>
      </p:sp>
      <p:sp>
        <p:nvSpPr>
          <p:cNvPr id="226" name="Google Shape;226;p24"/>
          <p:cNvSpPr txBox="1"/>
          <p:nvPr/>
        </p:nvSpPr>
        <p:spPr>
          <a:xfrm>
            <a:off x="1081625" y="3346250"/>
            <a:ext cx="17181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uli"/>
                <a:ea typeface="Muli"/>
                <a:cs typeface="Muli"/>
                <a:sym typeface="Muli"/>
              </a:rPr>
              <a:t>Criticism</a:t>
            </a:r>
            <a:endParaRPr b="1" sz="2000">
              <a:latin typeface="Muli"/>
              <a:ea typeface="Muli"/>
              <a:cs typeface="Muli"/>
              <a:sym typeface="Muli"/>
            </a:endParaRPr>
          </a:p>
        </p:txBody>
      </p:sp>
      <p:sp>
        <p:nvSpPr>
          <p:cNvPr id="227" name="Google Shape;227;p24"/>
          <p:cNvSpPr/>
          <p:nvPr/>
        </p:nvSpPr>
        <p:spPr>
          <a:xfrm>
            <a:off x="1081625" y="3800575"/>
            <a:ext cx="6878100" cy="912300"/>
          </a:xfrm>
          <a:prstGeom prst="roundRect">
            <a:avLst>
              <a:gd fmla="val 16667"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txBox="1"/>
          <p:nvPr/>
        </p:nvSpPr>
        <p:spPr>
          <a:xfrm>
            <a:off x="1241525" y="3957400"/>
            <a:ext cx="6495900" cy="755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Muli"/>
              <a:buChar char="●"/>
            </a:pPr>
            <a:r>
              <a:rPr lang="en" sz="1500">
                <a:solidFill>
                  <a:srgbClr val="FFFFFF"/>
                </a:solidFill>
                <a:latin typeface="Muli"/>
                <a:ea typeface="Muli"/>
                <a:cs typeface="Muli"/>
                <a:sym typeface="Muli"/>
              </a:rPr>
              <a:t>Font/Button size</a:t>
            </a:r>
            <a:endParaRPr sz="1500">
              <a:solidFill>
                <a:srgbClr val="FFFFFF"/>
              </a:solidFill>
              <a:latin typeface="Muli"/>
              <a:ea typeface="Muli"/>
              <a:cs typeface="Muli"/>
              <a:sym typeface="Muli"/>
            </a:endParaRPr>
          </a:p>
          <a:p>
            <a:pPr indent="-323850" lvl="0" marL="457200" rtl="0" algn="l">
              <a:spcBef>
                <a:spcPts val="0"/>
              </a:spcBef>
              <a:spcAft>
                <a:spcPts val="0"/>
              </a:spcAft>
              <a:buClr>
                <a:srgbClr val="FFFFFF"/>
              </a:buClr>
              <a:buSzPts val="1500"/>
              <a:buFont typeface="Muli"/>
              <a:buChar char="●"/>
            </a:pPr>
            <a:r>
              <a:rPr lang="en" sz="1500">
                <a:solidFill>
                  <a:srgbClr val="FFFFFF"/>
                </a:solidFill>
                <a:latin typeface="Muli"/>
                <a:ea typeface="Muli"/>
                <a:cs typeface="Muli"/>
                <a:sym typeface="Muli"/>
              </a:rPr>
              <a:t>Certain components crammed together</a:t>
            </a:r>
            <a:endParaRPr sz="1500">
              <a:solidFill>
                <a:srgbClr val="FFFFFF"/>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32" name="Shape 232"/>
        <p:cNvGrpSpPr/>
        <p:nvPr/>
      </p:nvGrpSpPr>
      <p:grpSpPr>
        <a:xfrm>
          <a:off x="0" y="0"/>
          <a:ext cx="0" cy="0"/>
          <a:chOff x="0" y="0"/>
          <a:chExt cx="0" cy="0"/>
        </a:xfrm>
      </p:grpSpPr>
      <p:pic>
        <p:nvPicPr>
          <p:cNvPr id="233" name="Google Shape;233;p25"/>
          <p:cNvPicPr preferRelativeResize="0"/>
          <p:nvPr/>
        </p:nvPicPr>
        <p:blipFill>
          <a:blip r:embed="rId3">
            <a:alphaModFix amt="16000"/>
          </a:blip>
          <a:stretch>
            <a:fillRect/>
          </a:stretch>
        </p:blipFill>
        <p:spPr>
          <a:xfrm>
            <a:off x="0" y="-21975"/>
            <a:ext cx="9143999" cy="5143499"/>
          </a:xfrm>
          <a:prstGeom prst="rect">
            <a:avLst/>
          </a:prstGeom>
          <a:noFill/>
          <a:ln>
            <a:noFill/>
          </a:ln>
        </p:spPr>
      </p:pic>
      <p:sp>
        <p:nvSpPr>
          <p:cNvPr id="234" name="Google Shape;234;p25"/>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txBox="1"/>
          <p:nvPr/>
        </p:nvSpPr>
        <p:spPr>
          <a:xfrm>
            <a:off x="1068300" y="6337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August 4, 2020</a:t>
            </a:r>
            <a:endParaRPr i="1" sz="2000">
              <a:latin typeface="Muli"/>
              <a:ea typeface="Muli"/>
              <a:cs typeface="Muli"/>
              <a:sym typeface="Muli"/>
            </a:endParaRPr>
          </a:p>
        </p:txBody>
      </p:sp>
      <p:sp>
        <p:nvSpPr>
          <p:cNvPr id="237" name="Google Shape;237;p25"/>
          <p:cNvSpPr txBox="1"/>
          <p:nvPr/>
        </p:nvSpPr>
        <p:spPr>
          <a:xfrm>
            <a:off x="1045625" y="118925"/>
            <a:ext cx="58722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uli"/>
                <a:ea typeface="Muli"/>
                <a:cs typeface="Muli"/>
                <a:sym typeface="Muli"/>
              </a:rPr>
              <a:t>Pilot Testing Feedback</a:t>
            </a:r>
            <a:endParaRPr sz="4000">
              <a:latin typeface="Muli"/>
              <a:ea typeface="Muli"/>
              <a:cs typeface="Muli"/>
              <a:sym typeface="Muli"/>
            </a:endParaRPr>
          </a:p>
        </p:txBody>
      </p:sp>
      <p:pic>
        <p:nvPicPr>
          <p:cNvPr id="238" name="Google Shape;238;p25"/>
          <p:cNvPicPr preferRelativeResize="0"/>
          <p:nvPr/>
        </p:nvPicPr>
        <p:blipFill>
          <a:blip r:embed="rId4">
            <a:alphaModFix/>
          </a:blip>
          <a:stretch>
            <a:fillRect/>
          </a:stretch>
        </p:blipFill>
        <p:spPr>
          <a:xfrm rot="-431558">
            <a:off x="8118473" y="4150410"/>
            <a:ext cx="1062802" cy="908152"/>
          </a:xfrm>
          <a:prstGeom prst="rect">
            <a:avLst/>
          </a:prstGeom>
          <a:noFill/>
          <a:ln>
            <a:noFill/>
          </a:ln>
        </p:spPr>
      </p:pic>
      <p:sp>
        <p:nvSpPr>
          <p:cNvPr id="239" name="Google Shape;239;p25"/>
          <p:cNvSpPr txBox="1"/>
          <p:nvPr/>
        </p:nvSpPr>
        <p:spPr>
          <a:xfrm>
            <a:off x="1068300" y="1281850"/>
            <a:ext cx="33426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uli"/>
                <a:ea typeface="Muli"/>
                <a:cs typeface="Muli"/>
                <a:sym typeface="Muli"/>
              </a:rPr>
              <a:t>Example Task Completion</a:t>
            </a:r>
            <a:endParaRPr b="1" sz="2000">
              <a:latin typeface="Muli"/>
              <a:ea typeface="Muli"/>
              <a:cs typeface="Muli"/>
              <a:sym typeface="Muli"/>
            </a:endParaRPr>
          </a:p>
        </p:txBody>
      </p:sp>
      <p:grpSp>
        <p:nvGrpSpPr>
          <p:cNvPr id="240" name="Google Shape;240;p25"/>
          <p:cNvGrpSpPr/>
          <p:nvPr/>
        </p:nvGrpSpPr>
        <p:grpSpPr>
          <a:xfrm>
            <a:off x="375057" y="357410"/>
            <a:ext cx="627572" cy="583216"/>
            <a:chOff x="-409800" y="-417573"/>
            <a:chExt cx="4192200" cy="4195800"/>
          </a:xfrm>
        </p:grpSpPr>
        <p:sp>
          <p:nvSpPr>
            <p:cNvPr id="241" name="Google Shape;241;p25"/>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3" name="Google Shape;243;p25" title="Usability test.mp4">
            <a:hlinkClick r:id="rId5"/>
          </p:cNvPr>
          <p:cNvPicPr preferRelativeResize="0"/>
          <p:nvPr/>
        </p:nvPicPr>
        <p:blipFill>
          <a:blip r:embed="rId6">
            <a:alphaModFix/>
          </a:blip>
          <a:stretch>
            <a:fillRect/>
          </a:stretch>
        </p:blipFill>
        <p:spPr>
          <a:xfrm>
            <a:off x="1863000" y="1756450"/>
            <a:ext cx="5418000" cy="311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47" name="Shape 247"/>
        <p:cNvGrpSpPr/>
        <p:nvPr/>
      </p:nvGrpSpPr>
      <p:grpSpPr>
        <a:xfrm>
          <a:off x="0" y="0"/>
          <a:ext cx="0" cy="0"/>
          <a:chOff x="0" y="0"/>
          <a:chExt cx="0" cy="0"/>
        </a:xfrm>
      </p:grpSpPr>
      <p:pic>
        <p:nvPicPr>
          <p:cNvPr id="248" name="Google Shape;248;p26"/>
          <p:cNvPicPr preferRelativeResize="0"/>
          <p:nvPr/>
        </p:nvPicPr>
        <p:blipFill>
          <a:blip r:embed="rId3">
            <a:alphaModFix amt="17000"/>
          </a:blip>
          <a:stretch>
            <a:fillRect/>
          </a:stretch>
        </p:blipFill>
        <p:spPr>
          <a:xfrm>
            <a:off x="0" y="0"/>
            <a:ext cx="9144000" cy="5143500"/>
          </a:xfrm>
          <a:prstGeom prst="rect">
            <a:avLst/>
          </a:prstGeom>
          <a:noFill/>
          <a:ln>
            <a:noFill/>
          </a:ln>
        </p:spPr>
      </p:pic>
      <p:sp>
        <p:nvSpPr>
          <p:cNvPr id="249" name="Google Shape;249;p26"/>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nvSpPr>
        <p:spPr>
          <a:xfrm>
            <a:off x="1068300" y="6337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August 4, 2020</a:t>
            </a:r>
            <a:endParaRPr i="1" sz="2000">
              <a:latin typeface="Muli"/>
              <a:ea typeface="Muli"/>
              <a:cs typeface="Muli"/>
              <a:sym typeface="Muli"/>
            </a:endParaRPr>
          </a:p>
        </p:txBody>
      </p:sp>
      <p:sp>
        <p:nvSpPr>
          <p:cNvPr id="252" name="Google Shape;252;p26"/>
          <p:cNvSpPr txBox="1"/>
          <p:nvPr/>
        </p:nvSpPr>
        <p:spPr>
          <a:xfrm>
            <a:off x="1068300" y="271325"/>
            <a:ext cx="7234500" cy="7554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en" sz="4000">
                <a:latin typeface="Muli"/>
                <a:ea typeface="Muli"/>
                <a:cs typeface="Muli"/>
                <a:sym typeface="Muli"/>
              </a:rPr>
              <a:t>Pilot Testing</a:t>
            </a:r>
            <a:r>
              <a:rPr lang="en" sz="4000">
                <a:latin typeface="Muli"/>
                <a:ea typeface="Muli"/>
                <a:cs typeface="Muli"/>
                <a:sym typeface="Muli"/>
              </a:rPr>
              <a:t> Feedback</a:t>
            </a:r>
            <a:endParaRPr sz="4000">
              <a:latin typeface="Muli"/>
              <a:ea typeface="Muli"/>
              <a:cs typeface="Muli"/>
              <a:sym typeface="Muli"/>
            </a:endParaRPr>
          </a:p>
        </p:txBody>
      </p:sp>
      <p:pic>
        <p:nvPicPr>
          <p:cNvPr id="253" name="Google Shape;253;p26"/>
          <p:cNvPicPr preferRelativeResize="0"/>
          <p:nvPr/>
        </p:nvPicPr>
        <p:blipFill>
          <a:blip r:embed="rId4">
            <a:alphaModFix/>
          </a:blip>
          <a:stretch>
            <a:fillRect/>
          </a:stretch>
        </p:blipFill>
        <p:spPr>
          <a:xfrm rot="-431558">
            <a:off x="8118473" y="4129510"/>
            <a:ext cx="1062802" cy="908152"/>
          </a:xfrm>
          <a:prstGeom prst="rect">
            <a:avLst/>
          </a:prstGeom>
          <a:noFill/>
          <a:ln>
            <a:noFill/>
          </a:ln>
        </p:spPr>
      </p:pic>
      <p:sp>
        <p:nvSpPr>
          <p:cNvPr id="254" name="Google Shape;254;p26"/>
          <p:cNvSpPr txBox="1"/>
          <p:nvPr/>
        </p:nvSpPr>
        <p:spPr>
          <a:xfrm>
            <a:off x="1068300" y="1212725"/>
            <a:ext cx="19863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uli"/>
                <a:ea typeface="Muli"/>
                <a:cs typeface="Muli"/>
                <a:sym typeface="Muli"/>
              </a:rPr>
              <a:t>Improvements</a:t>
            </a:r>
            <a:endParaRPr b="1" sz="2000">
              <a:latin typeface="Muli"/>
              <a:ea typeface="Muli"/>
              <a:cs typeface="Muli"/>
              <a:sym typeface="Muli"/>
            </a:endParaRPr>
          </a:p>
        </p:txBody>
      </p:sp>
      <p:grpSp>
        <p:nvGrpSpPr>
          <p:cNvPr id="255" name="Google Shape;255;p26"/>
          <p:cNvGrpSpPr/>
          <p:nvPr/>
        </p:nvGrpSpPr>
        <p:grpSpPr>
          <a:xfrm>
            <a:off x="375057" y="357410"/>
            <a:ext cx="627572" cy="583216"/>
            <a:chOff x="-409800" y="-417573"/>
            <a:chExt cx="4192200" cy="4195800"/>
          </a:xfrm>
        </p:grpSpPr>
        <p:sp>
          <p:nvSpPr>
            <p:cNvPr id="256" name="Google Shape;256;p26"/>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6"/>
          <p:cNvSpPr/>
          <p:nvPr/>
        </p:nvSpPr>
        <p:spPr>
          <a:xfrm>
            <a:off x="3039475" y="2921500"/>
            <a:ext cx="706200" cy="310800"/>
          </a:xfrm>
          <a:prstGeom prst="rightArrow">
            <a:avLst>
              <a:gd fmla="val 50000" name="adj1"/>
              <a:gd fmla="val 50000" name="adj2"/>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26"/>
          <p:cNvPicPr preferRelativeResize="0"/>
          <p:nvPr/>
        </p:nvPicPr>
        <p:blipFill rotWithShape="1">
          <a:blip r:embed="rId5">
            <a:alphaModFix/>
          </a:blip>
          <a:srcRect b="4428" l="8525" r="8300" t="6832"/>
          <a:stretch/>
        </p:blipFill>
        <p:spPr>
          <a:xfrm>
            <a:off x="3986838" y="1873325"/>
            <a:ext cx="1397419" cy="2929300"/>
          </a:xfrm>
          <a:prstGeom prst="rect">
            <a:avLst/>
          </a:prstGeom>
          <a:noFill/>
          <a:ln>
            <a:noFill/>
          </a:ln>
        </p:spPr>
      </p:pic>
      <p:pic>
        <p:nvPicPr>
          <p:cNvPr id="260" name="Google Shape;260;p26"/>
          <p:cNvPicPr preferRelativeResize="0"/>
          <p:nvPr/>
        </p:nvPicPr>
        <p:blipFill rotWithShape="1">
          <a:blip r:embed="rId6">
            <a:alphaModFix/>
          </a:blip>
          <a:srcRect b="5502" l="7822" r="9662" t="8111"/>
          <a:stretch/>
        </p:blipFill>
        <p:spPr>
          <a:xfrm>
            <a:off x="1284950" y="1873325"/>
            <a:ext cx="1448600" cy="299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64" name="Shape 264"/>
        <p:cNvGrpSpPr/>
        <p:nvPr/>
      </p:nvGrpSpPr>
      <p:grpSpPr>
        <a:xfrm>
          <a:off x="0" y="0"/>
          <a:ext cx="0" cy="0"/>
          <a:chOff x="0" y="0"/>
          <a:chExt cx="0" cy="0"/>
        </a:xfrm>
      </p:grpSpPr>
      <p:pic>
        <p:nvPicPr>
          <p:cNvPr id="265" name="Google Shape;265;p27"/>
          <p:cNvPicPr preferRelativeResize="0"/>
          <p:nvPr/>
        </p:nvPicPr>
        <p:blipFill>
          <a:blip r:embed="rId3">
            <a:alphaModFix amt="17000"/>
          </a:blip>
          <a:stretch>
            <a:fillRect/>
          </a:stretch>
        </p:blipFill>
        <p:spPr>
          <a:xfrm>
            <a:off x="0" y="0"/>
            <a:ext cx="9144000" cy="5143500"/>
          </a:xfrm>
          <a:prstGeom prst="rect">
            <a:avLst/>
          </a:prstGeom>
          <a:noFill/>
          <a:ln>
            <a:noFill/>
          </a:ln>
        </p:spPr>
      </p:pic>
      <p:sp>
        <p:nvSpPr>
          <p:cNvPr id="266" name="Google Shape;266;p27"/>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txBox="1"/>
          <p:nvPr/>
        </p:nvSpPr>
        <p:spPr>
          <a:xfrm>
            <a:off x="1068300" y="6337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August 4, 2020</a:t>
            </a:r>
            <a:endParaRPr i="1" sz="2000">
              <a:latin typeface="Muli"/>
              <a:ea typeface="Muli"/>
              <a:cs typeface="Muli"/>
              <a:sym typeface="Muli"/>
            </a:endParaRPr>
          </a:p>
        </p:txBody>
      </p:sp>
      <p:sp>
        <p:nvSpPr>
          <p:cNvPr id="269" name="Google Shape;269;p27"/>
          <p:cNvSpPr txBox="1"/>
          <p:nvPr/>
        </p:nvSpPr>
        <p:spPr>
          <a:xfrm>
            <a:off x="1068300" y="271325"/>
            <a:ext cx="7234500" cy="7554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en" sz="4000">
                <a:latin typeface="Muli"/>
                <a:ea typeface="Muli"/>
                <a:cs typeface="Muli"/>
                <a:sym typeface="Muli"/>
              </a:rPr>
              <a:t>Pilot Testing Feedback</a:t>
            </a:r>
            <a:endParaRPr sz="4000">
              <a:latin typeface="Muli"/>
              <a:ea typeface="Muli"/>
              <a:cs typeface="Muli"/>
              <a:sym typeface="Muli"/>
            </a:endParaRPr>
          </a:p>
        </p:txBody>
      </p:sp>
      <p:pic>
        <p:nvPicPr>
          <p:cNvPr id="270" name="Google Shape;270;p27"/>
          <p:cNvPicPr preferRelativeResize="0"/>
          <p:nvPr/>
        </p:nvPicPr>
        <p:blipFill>
          <a:blip r:embed="rId4">
            <a:alphaModFix/>
          </a:blip>
          <a:stretch>
            <a:fillRect/>
          </a:stretch>
        </p:blipFill>
        <p:spPr>
          <a:xfrm rot="-431558">
            <a:off x="8118473" y="4129510"/>
            <a:ext cx="1062802" cy="908152"/>
          </a:xfrm>
          <a:prstGeom prst="rect">
            <a:avLst/>
          </a:prstGeom>
          <a:noFill/>
          <a:ln>
            <a:noFill/>
          </a:ln>
        </p:spPr>
      </p:pic>
      <p:sp>
        <p:nvSpPr>
          <p:cNvPr id="271" name="Google Shape;271;p27"/>
          <p:cNvSpPr txBox="1"/>
          <p:nvPr/>
        </p:nvSpPr>
        <p:spPr>
          <a:xfrm>
            <a:off x="1068300" y="1212725"/>
            <a:ext cx="19863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uli"/>
                <a:ea typeface="Muli"/>
                <a:cs typeface="Muli"/>
                <a:sym typeface="Muli"/>
              </a:rPr>
              <a:t>Improvements</a:t>
            </a:r>
            <a:endParaRPr b="1" sz="2000">
              <a:latin typeface="Muli"/>
              <a:ea typeface="Muli"/>
              <a:cs typeface="Muli"/>
              <a:sym typeface="Muli"/>
            </a:endParaRPr>
          </a:p>
        </p:txBody>
      </p:sp>
      <p:grpSp>
        <p:nvGrpSpPr>
          <p:cNvPr id="272" name="Google Shape;272;p27"/>
          <p:cNvGrpSpPr/>
          <p:nvPr/>
        </p:nvGrpSpPr>
        <p:grpSpPr>
          <a:xfrm>
            <a:off x="375057" y="357410"/>
            <a:ext cx="627572" cy="583216"/>
            <a:chOff x="-409800" y="-417573"/>
            <a:chExt cx="4192200" cy="4195800"/>
          </a:xfrm>
        </p:grpSpPr>
        <p:sp>
          <p:nvSpPr>
            <p:cNvPr id="273" name="Google Shape;273;p27"/>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5" name="Google Shape;275;p27"/>
          <p:cNvPicPr preferRelativeResize="0"/>
          <p:nvPr/>
        </p:nvPicPr>
        <p:blipFill rotWithShape="1">
          <a:blip r:embed="rId5">
            <a:alphaModFix/>
          </a:blip>
          <a:srcRect b="4810" l="6926" r="6380" t="6443"/>
          <a:stretch/>
        </p:blipFill>
        <p:spPr>
          <a:xfrm>
            <a:off x="1303000" y="1873325"/>
            <a:ext cx="1516900" cy="3095075"/>
          </a:xfrm>
          <a:prstGeom prst="rect">
            <a:avLst/>
          </a:prstGeom>
          <a:noFill/>
          <a:ln>
            <a:noFill/>
          </a:ln>
        </p:spPr>
      </p:pic>
      <p:pic>
        <p:nvPicPr>
          <p:cNvPr id="276" name="Google Shape;276;p27"/>
          <p:cNvPicPr preferRelativeResize="0"/>
          <p:nvPr/>
        </p:nvPicPr>
        <p:blipFill rotWithShape="1">
          <a:blip r:embed="rId6">
            <a:alphaModFix/>
          </a:blip>
          <a:srcRect b="4126" l="7334" r="7775" t="6372"/>
          <a:stretch/>
        </p:blipFill>
        <p:spPr>
          <a:xfrm>
            <a:off x="4010175" y="1873325"/>
            <a:ext cx="1557045" cy="3095075"/>
          </a:xfrm>
          <a:prstGeom prst="rect">
            <a:avLst/>
          </a:prstGeom>
          <a:noFill/>
          <a:ln>
            <a:noFill/>
          </a:ln>
        </p:spPr>
      </p:pic>
      <p:sp>
        <p:nvSpPr>
          <p:cNvPr id="277" name="Google Shape;277;p27"/>
          <p:cNvSpPr/>
          <p:nvPr/>
        </p:nvSpPr>
        <p:spPr>
          <a:xfrm>
            <a:off x="3038100" y="3046725"/>
            <a:ext cx="767400" cy="342900"/>
          </a:xfrm>
          <a:prstGeom prst="rightArrow">
            <a:avLst>
              <a:gd fmla="val 50000" name="adj1"/>
              <a:gd fmla="val 50000" name="adj2"/>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1" name="Shape 281"/>
        <p:cNvGrpSpPr/>
        <p:nvPr/>
      </p:nvGrpSpPr>
      <p:grpSpPr>
        <a:xfrm>
          <a:off x="0" y="0"/>
          <a:ext cx="0" cy="0"/>
          <a:chOff x="0" y="0"/>
          <a:chExt cx="0" cy="0"/>
        </a:xfrm>
      </p:grpSpPr>
      <p:pic>
        <p:nvPicPr>
          <p:cNvPr id="282" name="Google Shape;282;p28"/>
          <p:cNvPicPr preferRelativeResize="0"/>
          <p:nvPr/>
        </p:nvPicPr>
        <p:blipFill>
          <a:blip r:embed="rId3">
            <a:alphaModFix amt="18000"/>
          </a:blip>
          <a:stretch>
            <a:fillRect/>
          </a:stretch>
        </p:blipFill>
        <p:spPr>
          <a:xfrm>
            <a:off x="0" y="0"/>
            <a:ext cx="9143999" cy="5143500"/>
          </a:xfrm>
          <a:prstGeom prst="rect">
            <a:avLst/>
          </a:prstGeom>
          <a:noFill/>
          <a:ln>
            <a:noFill/>
          </a:ln>
        </p:spPr>
      </p:pic>
      <p:sp>
        <p:nvSpPr>
          <p:cNvPr id="283" name="Google Shape;283;p28"/>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txBox="1"/>
          <p:nvPr/>
        </p:nvSpPr>
        <p:spPr>
          <a:xfrm>
            <a:off x="1068300" y="6337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August 6, 2020</a:t>
            </a:r>
            <a:endParaRPr i="1" sz="2000">
              <a:latin typeface="Muli"/>
              <a:ea typeface="Muli"/>
              <a:cs typeface="Muli"/>
              <a:sym typeface="Muli"/>
            </a:endParaRPr>
          </a:p>
        </p:txBody>
      </p:sp>
      <p:sp>
        <p:nvSpPr>
          <p:cNvPr id="286" name="Google Shape;286;p28"/>
          <p:cNvSpPr txBox="1"/>
          <p:nvPr/>
        </p:nvSpPr>
        <p:spPr>
          <a:xfrm>
            <a:off x="1045625" y="118925"/>
            <a:ext cx="62106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uli"/>
                <a:ea typeface="Muli"/>
                <a:cs typeface="Muli"/>
                <a:sym typeface="Muli"/>
              </a:rPr>
              <a:t>User</a:t>
            </a:r>
            <a:r>
              <a:rPr lang="en" sz="4000">
                <a:latin typeface="Muli"/>
                <a:ea typeface="Muli"/>
                <a:cs typeface="Muli"/>
                <a:sym typeface="Muli"/>
              </a:rPr>
              <a:t> Feedback</a:t>
            </a:r>
            <a:endParaRPr sz="4000">
              <a:latin typeface="Muli"/>
              <a:ea typeface="Muli"/>
              <a:cs typeface="Muli"/>
              <a:sym typeface="Muli"/>
            </a:endParaRPr>
          </a:p>
        </p:txBody>
      </p:sp>
      <p:pic>
        <p:nvPicPr>
          <p:cNvPr id="287" name="Google Shape;287;p28"/>
          <p:cNvPicPr preferRelativeResize="0"/>
          <p:nvPr/>
        </p:nvPicPr>
        <p:blipFill>
          <a:blip r:embed="rId4">
            <a:alphaModFix/>
          </a:blip>
          <a:stretch>
            <a:fillRect/>
          </a:stretch>
        </p:blipFill>
        <p:spPr>
          <a:xfrm rot="-431558">
            <a:off x="8118473" y="4129510"/>
            <a:ext cx="1062802" cy="908152"/>
          </a:xfrm>
          <a:prstGeom prst="rect">
            <a:avLst/>
          </a:prstGeom>
          <a:noFill/>
          <a:ln>
            <a:noFill/>
          </a:ln>
        </p:spPr>
      </p:pic>
      <p:grpSp>
        <p:nvGrpSpPr>
          <p:cNvPr id="288" name="Google Shape;288;p28"/>
          <p:cNvGrpSpPr/>
          <p:nvPr/>
        </p:nvGrpSpPr>
        <p:grpSpPr>
          <a:xfrm>
            <a:off x="375057" y="357410"/>
            <a:ext cx="627572" cy="583216"/>
            <a:chOff x="-409800" y="-417573"/>
            <a:chExt cx="4192200" cy="4195800"/>
          </a:xfrm>
        </p:grpSpPr>
        <p:sp>
          <p:nvSpPr>
            <p:cNvPr id="289" name="Google Shape;289;p28"/>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91" name="Google Shape;291;p28"/>
          <p:cNvGraphicFramePr/>
          <p:nvPr/>
        </p:nvGraphicFramePr>
        <p:xfrm>
          <a:off x="1068300" y="1372238"/>
          <a:ext cx="3000000" cy="3000000"/>
        </p:xfrm>
        <a:graphic>
          <a:graphicData uri="http://schemas.openxmlformats.org/drawingml/2006/table">
            <a:tbl>
              <a:tblPr>
                <a:noFill/>
                <a:tableStyleId>{60141D88-2D0F-4C7E-A268-3D47A331BC6E}</a:tableStyleId>
              </a:tblPr>
              <a:tblGrid>
                <a:gridCol w="4574375"/>
                <a:gridCol w="3267425"/>
              </a:tblGrid>
              <a:tr h="599075">
                <a:tc>
                  <a:txBody>
                    <a:bodyPr/>
                    <a:lstStyle/>
                    <a:p>
                      <a:pPr indent="0" lvl="0" marL="0" rtl="0" algn="l">
                        <a:spcBef>
                          <a:spcPts val="0"/>
                        </a:spcBef>
                        <a:spcAft>
                          <a:spcPts val="0"/>
                        </a:spcAft>
                        <a:buNone/>
                      </a:pPr>
                      <a:r>
                        <a:t/>
                      </a:r>
                      <a:endParaRPr sz="2000">
                        <a:latin typeface="Muli"/>
                        <a:ea typeface="Muli"/>
                        <a:cs typeface="Muli"/>
                        <a:sym typeface="Muli"/>
                      </a:endParaRPr>
                    </a:p>
                  </a:txBody>
                  <a:tcPr marT="63500" marB="63500" marR="63500" marL="63500"/>
                </a:tc>
                <a:tc>
                  <a:txBody>
                    <a:bodyPr/>
                    <a:lstStyle/>
                    <a:p>
                      <a:pPr indent="0" lvl="0" marL="0" rtl="0" algn="ctr">
                        <a:spcBef>
                          <a:spcPts val="0"/>
                        </a:spcBef>
                        <a:spcAft>
                          <a:spcPts val="0"/>
                        </a:spcAft>
                        <a:buNone/>
                      </a:pPr>
                      <a:r>
                        <a:rPr b="1" lang="en" sz="2000">
                          <a:latin typeface="Muli"/>
                          <a:ea typeface="Muli"/>
                          <a:cs typeface="Muli"/>
                          <a:sym typeface="Muli"/>
                        </a:rPr>
                        <a:t>Average Score (out of 10)</a:t>
                      </a:r>
                      <a:endParaRPr b="1" sz="2000">
                        <a:latin typeface="Muli"/>
                        <a:ea typeface="Muli"/>
                        <a:cs typeface="Muli"/>
                        <a:sym typeface="Muli"/>
                      </a:endParaRPr>
                    </a:p>
                  </a:txBody>
                  <a:tcPr marT="63500" marB="63500" marR="63500" marL="63500"/>
                </a:tc>
              </a:tr>
              <a:tr h="595400">
                <a:tc>
                  <a:txBody>
                    <a:bodyPr/>
                    <a:lstStyle/>
                    <a:p>
                      <a:pPr indent="0" lvl="0" marL="0" rtl="0" algn="l">
                        <a:spcBef>
                          <a:spcPts val="0"/>
                        </a:spcBef>
                        <a:spcAft>
                          <a:spcPts val="0"/>
                        </a:spcAft>
                        <a:buNone/>
                      </a:pPr>
                      <a:r>
                        <a:rPr lang="en" sz="2000">
                          <a:latin typeface="Muli"/>
                          <a:ea typeface="Muli"/>
                          <a:cs typeface="Muli"/>
                          <a:sym typeface="Muli"/>
                        </a:rPr>
                        <a:t>Likeliness to recommend to family/friends</a:t>
                      </a:r>
                      <a:endParaRPr sz="2000">
                        <a:latin typeface="Muli"/>
                        <a:ea typeface="Muli"/>
                        <a:cs typeface="Muli"/>
                        <a:sym typeface="Muli"/>
                      </a:endParaRPr>
                    </a:p>
                  </a:txBody>
                  <a:tcPr marT="63500" marB="63500" marR="63500" marL="63500"/>
                </a:tc>
                <a:tc>
                  <a:txBody>
                    <a:bodyPr/>
                    <a:lstStyle/>
                    <a:p>
                      <a:pPr indent="0" lvl="0" marL="0" rtl="0" algn="ctr">
                        <a:spcBef>
                          <a:spcPts val="0"/>
                        </a:spcBef>
                        <a:spcAft>
                          <a:spcPts val="0"/>
                        </a:spcAft>
                        <a:buNone/>
                      </a:pPr>
                      <a:r>
                        <a:rPr lang="en" sz="2000">
                          <a:latin typeface="Muli"/>
                          <a:ea typeface="Muli"/>
                          <a:cs typeface="Muli"/>
                          <a:sym typeface="Muli"/>
                        </a:rPr>
                        <a:t>8.33</a:t>
                      </a:r>
                      <a:endParaRPr sz="2000">
                        <a:latin typeface="Muli"/>
                        <a:ea typeface="Muli"/>
                        <a:cs typeface="Muli"/>
                        <a:sym typeface="Muli"/>
                      </a:endParaRPr>
                    </a:p>
                  </a:txBody>
                  <a:tcPr marT="63500" marB="63500" marR="63500" marL="63500"/>
                </a:tc>
              </a:tr>
              <a:tr h="595400">
                <a:tc>
                  <a:txBody>
                    <a:bodyPr/>
                    <a:lstStyle/>
                    <a:p>
                      <a:pPr indent="0" lvl="0" marL="0" rtl="0" algn="l">
                        <a:spcBef>
                          <a:spcPts val="0"/>
                        </a:spcBef>
                        <a:spcAft>
                          <a:spcPts val="0"/>
                        </a:spcAft>
                        <a:buNone/>
                      </a:pPr>
                      <a:r>
                        <a:rPr lang="en" sz="2000">
                          <a:latin typeface="Muli"/>
                          <a:ea typeface="Muli"/>
                          <a:cs typeface="Muli"/>
                          <a:sym typeface="Muli"/>
                        </a:rPr>
                        <a:t>Ease of use</a:t>
                      </a:r>
                      <a:endParaRPr sz="2000">
                        <a:latin typeface="Muli"/>
                        <a:ea typeface="Muli"/>
                        <a:cs typeface="Muli"/>
                        <a:sym typeface="Muli"/>
                      </a:endParaRPr>
                    </a:p>
                  </a:txBody>
                  <a:tcPr marT="63500" marB="63500" marR="63500" marL="63500"/>
                </a:tc>
                <a:tc>
                  <a:txBody>
                    <a:bodyPr/>
                    <a:lstStyle/>
                    <a:p>
                      <a:pPr indent="0" lvl="0" marL="0" rtl="0" algn="ctr">
                        <a:spcBef>
                          <a:spcPts val="0"/>
                        </a:spcBef>
                        <a:spcAft>
                          <a:spcPts val="0"/>
                        </a:spcAft>
                        <a:buNone/>
                      </a:pPr>
                      <a:r>
                        <a:rPr lang="en" sz="2000">
                          <a:latin typeface="Muli"/>
                          <a:ea typeface="Muli"/>
                          <a:cs typeface="Muli"/>
                          <a:sym typeface="Muli"/>
                        </a:rPr>
                        <a:t>8.5</a:t>
                      </a:r>
                      <a:endParaRPr sz="2000">
                        <a:latin typeface="Muli"/>
                        <a:ea typeface="Muli"/>
                        <a:cs typeface="Muli"/>
                        <a:sym typeface="Muli"/>
                      </a:endParaRPr>
                    </a:p>
                  </a:txBody>
                  <a:tcPr marT="63500" marB="63500" marR="63500" marL="63500"/>
                </a:tc>
              </a:tr>
              <a:tr h="595400">
                <a:tc>
                  <a:txBody>
                    <a:bodyPr/>
                    <a:lstStyle/>
                    <a:p>
                      <a:pPr indent="0" lvl="0" marL="0" rtl="0" algn="l">
                        <a:spcBef>
                          <a:spcPts val="0"/>
                        </a:spcBef>
                        <a:spcAft>
                          <a:spcPts val="0"/>
                        </a:spcAft>
                        <a:buNone/>
                      </a:pPr>
                      <a:r>
                        <a:rPr lang="en" sz="2000">
                          <a:latin typeface="Muli"/>
                          <a:ea typeface="Muli"/>
                          <a:cs typeface="Muli"/>
                          <a:sym typeface="Muli"/>
                        </a:rPr>
                        <a:t>Usefulness</a:t>
                      </a:r>
                      <a:endParaRPr sz="2000">
                        <a:latin typeface="Muli"/>
                        <a:ea typeface="Muli"/>
                        <a:cs typeface="Muli"/>
                        <a:sym typeface="Muli"/>
                      </a:endParaRPr>
                    </a:p>
                  </a:txBody>
                  <a:tcPr marT="63500" marB="63500" marR="63500" marL="63500"/>
                </a:tc>
                <a:tc>
                  <a:txBody>
                    <a:bodyPr/>
                    <a:lstStyle/>
                    <a:p>
                      <a:pPr indent="0" lvl="0" marL="0" rtl="0" algn="ctr">
                        <a:spcBef>
                          <a:spcPts val="0"/>
                        </a:spcBef>
                        <a:spcAft>
                          <a:spcPts val="0"/>
                        </a:spcAft>
                        <a:buNone/>
                      </a:pPr>
                      <a:r>
                        <a:rPr lang="en" sz="2000">
                          <a:latin typeface="Muli"/>
                          <a:ea typeface="Muli"/>
                          <a:cs typeface="Muli"/>
                          <a:sym typeface="Muli"/>
                        </a:rPr>
                        <a:t>8</a:t>
                      </a:r>
                      <a:r>
                        <a:rPr lang="en" sz="2000">
                          <a:latin typeface="Muli"/>
                          <a:ea typeface="Muli"/>
                          <a:cs typeface="Muli"/>
                          <a:sym typeface="Muli"/>
                        </a:rPr>
                        <a:t>.66</a:t>
                      </a:r>
                      <a:endParaRPr sz="2000">
                        <a:latin typeface="Muli"/>
                        <a:ea typeface="Muli"/>
                        <a:cs typeface="Muli"/>
                        <a:sym typeface="Muli"/>
                      </a:endParaRPr>
                    </a:p>
                  </a:txBody>
                  <a:tcPr marT="63500" marB="63500" marR="63500" marL="63500"/>
                </a:tc>
              </a:tr>
              <a:tr h="595400">
                <a:tc>
                  <a:txBody>
                    <a:bodyPr/>
                    <a:lstStyle/>
                    <a:p>
                      <a:pPr indent="0" lvl="0" marL="0" rtl="0" algn="l">
                        <a:spcBef>
                          <a:spcPts val="0"/>
                        </a:spcBef>
                        <a:spcAft>
                          <a:spcPts val="0"/>
                        </a:spcAft>
                        <a:buNone/>
                      </a:pPr>
                      <a:r>
                        <a:rPr lang="en" sz="2000">
                          <a:latin typeface="Muli"/>
                          <a:ea typeface="Muli"/>
                          <a:cs typeface="Muli"/>
                          <a:sym typeface="Muli"/>
                        </a:rPr>
                        <a:t>Likely to use</a:t>
                      </a:r>
                      <a:endParaRPr sz="2000">
                        <a:latin typeface="Muli"/>
                        <a:ea typeface="Muli"/>
                        <a:cs typeface="Muli"/>
                        <a:sym typeface="Muli"/>
                      </a:endParaRPr>
                    </a:p>
                  </a:txBody>
                  <a:tcPr marT="63500" marB="63500" marR="63500" marL="63500"/>
                </a:tc>
                <a:tc>
                  <a:txBody>
                    <a:bodyPr/>
                    <a:lstStyle/>
                    <a:p>
                      <a:pPr indent="0" lvl="0" marL="0" rtl="0" algn="ctr">
                        <a:spcBef>
                          <a:spcPts val="0"/>
                        </a:spcBef>
                        <a:spcAft>
                          <a:spcPts val="0"/>
                        </a:spcAft>
                        <a:buNone/>
                      </a:pPr>
                      <a:r>
                        <a:rPr lang="en" sz="2000">
                          <a:latin typeface="Muli"/>
                          <a:ea typeface="Muli"/>
                          <a:cs typeface="Muli"/>
                          <a:sym typeface="Muli"/>
                        </a:rPr>
                        <a:t>8.74</a:t>
                      </a:r>
                      <a:endParaRPr sz="2000">
                        <a:latin typeface="Muli"/>
                        <a:ea typeface="Muli"/>
                        <a:cs typeface="Muli"/>
                        <a:sym typeface="Muli"/>
                      </a:endParaRPr>
                    </a:p>
                  </a:txBody>
                  <a:tcPr marT="63500" marB="63500" marR="63500" marL="63500"/>
                </a:tc>
              </a:tr>
            </a:tbl>
          </a:graphicData>
        </a:graphic>
      </p:graphicFrame>
      <p:sp>
        <p:nvSpPr>
          <p:cNvPr id="292" name="Google Shape;292;p28"/>
          <p:cNvSpPr txBox="1"/>
          <p:nvPr/>
        </p:nvSpPr>
        <p:spPr>
          <a:xfrm>
            <a:off x="6452000" y="1647400"/>
            <a:ext cx="17121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6 participants</a:t>
            </a:r>
            <a:endParaRPr>
              <a:latin typeface="Muli"/>
              <a:ea typeface="Muli"/>
              <a:cs typeface="Muli"/>
              <a:sym typeface="Mul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96" name="Shape 296"/>
        <p:cNvGrpSpPr/>
        <p:nvPr/>
      </p:nvGrpSpPr>
      <p:grpSpPr>
        <a:xfrm>
          <a:off x="0" y="0"/>
          <a:ext cx="0" cy="0"/>
          <a:chOff x="0" y="0"/>
          <a:chExt cx="0" cy="0"/>
        </a:xfrm>
      </p:grpSpPr>
      <p:pic>
        <p:nvPicPr>
          <p:cNvPr id="297" name="Google Shape;297;p29"/>
          <p:cNvPicPr preferRelativeResize="0"/>
          <p:nvPr/>
        </p:nvPicPr>
        <p:blipFill>
          <a:blip r:embed="rId3">
            <a:alphaModFix amt="17000"/>
          </a:blip>
          <a:stretch>
            <a:fillRect/>
          </a:stretch>
        </p:blipFill>
        <p:spPr>
          <a:xfrm>
            <a:off x="0" y="0"/>
            <a:ext cx="9143999" cy="5143500"/>
          </a:xfrm>
          <a:prstGeom prst="rect">
            <a:avLst/>
          </a:prstGeom>
          <a:noFill/>
          <a:ln>
            <a:noFill/>
          </a:ln>
        </p:spPr>
      </p:pic>
      <p:sp>
        <p:nvSpPr>
          <p:cNvPr id="298" name="Google Shape;298;p29"/>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txBox="1"/>
          <p:nvPr/>
        </p:nvSpPr>
        <p:spPr>
          <a:xfrm>
            <a:off x="1068300" y="9385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August 6, 2020</a:t>
            </a:r>
            <a:endParaRPr i="1" sz="2000">
              <a:latin typeface="Muli"/>
              <a:ea typeface="Muli"/>
              <a:cs typeface="Muli"/>
              <a:sym typeface="Muli"/>
            </a:endParaRPr>
          </a:p>
        </p:txBody>
      </p:sp>
      <p:sp>
        <p:nvSpPr>
          <p:cNvPr id="301" name="Google Shape;301;p29"/>
          <p:cNvSpPr txBox="1"/>
          <p:nvPr/>
        </p:nvSpPr>
        <p:spPr>
          <a:xfrm>
            <a:off x="1045625" y="118925"/>
            <a:ext cx="7234500" cy="7554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en" sz="4000">
                <a:latin typeface="Muli"/>
                <a:ea typeface="Muli"/>
                <a:cs typeface="Muli"/>
                <a:sym typeface="Muli"/>
              </a:rPr>
              <a:t>What Problems Does our System Solve?</a:t>
            </a:r>
            <a:endParaRPr sz="4000">
              <a:latin typeface="Muli"/>
              <a:ea typeface="Muli"/>
              <a:cs typeface="Muli"/>
              <a:sym typeface="Muli"/>
            </a:endParaRPr>
          </a:p>
        </p:txBody>
      </p:sp>
      <p:pic>
        <p:nvPicPr>
          <p:cNvPr id="302" name="Google Shape;302;p29"/>
          <p:cNvPicPr preferRelativeResize="0"/>
          <p:nvPr/>
        </p:nvPicPr>
        <p:blipFill>
          <a:blip r:embed="rId4">
            <a:alphaModFix/>
          </a:blip>
          <a:stretch>
            <a:fillRect/>
          </a:stretch>
        </p:blipFill>
        <p:spPr>
          <a:xfrm rot="-431558">
            <a:off x="8118473" y="4129510"/>
            <a:ext cx="1062802" cy="908152"/>
          </a:xfrm>
          <a:prstGeom prst="rect">
            <a:avLst/>
          </a:prstGeom>
          <a:noFill/>
          <a:ln>
            <a:noFill/>
          </a:ln>
        </p:spPr>
      </p:pic>
      <p:grpSp>
        <p:nvGrpSpPr>
          <p:cNvPr id="303" name="Google Shape;303;p29"/>
          <p:cNvGrpSpPr/>
          <p:nvPr/>
        </p:nvGrpSpPr>
        <p:grpSpPr>
          <a:xfrm>
            <a:off x="375057" y="357410"/>
            <a:ext cx="627572" cy="583216"/>
            <a:chOff x="-409800" y="-417573"/>
            <a:chExt cx="4192200" cy="4195800"/>
          </a:xfrm>
        </p:grpSpPr>
        <p:sp>
          <p:nvSpPr>
            <p:cNvPr id="304" name="Google Shape;304;p29"/>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9"/>
          <p:cNvSpPr/>
          <p:nvPr/>
        </p:nvSpPr>
        <p:spPr>
          <a:xfrm>
            <a:off x="1157125" y="1464275"/>
            <a:ext cx="7087800" cy="2019300"/>
          </a:xfrm>
          <a:prstGeom prst="roundRect">
            <a:avLst>
              <a:gd fmla="val 16667"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txBox="1"/>
          <p:nvPr/>
        </p:nvSpPr>
        <p:spPr>
          <a:xfrm>
            <a:off x="1209775" y="1478700"/>
            <a:ext cx="6855900" cy="20049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Muli"/>
              <a:buChar char="●"/>
            </a:pPr>
            <a:r>
              <a:rPr lang="en" sz="2000">
                <a:solidFill>
                  <a:srgbClr val="FFFFFF"/>
                </a:solidFill>
                <a:latin typeface="Muli"/>
                <a:ea typeface="Muli"/>
                <a:cs typeface="Muli"/>
                <a:sym typeface="Muli"/>
              </a:rPr>
              <a:t>Providing users with real time data </a:t>
            </a:r>
            <a:endParaRPr sz="2000">
              <a:solidFill>
                <a:srgbClr val="FFFFFF"/>
              </a:solidFill>
              <a:latin typeface="Muli"/>
              <a:ea typeface="Muli"/>
              <a:cs typeface="Muli"/>
              <a:sym typeface="Muli"/>
            </a:endParaRPr>
          </a:p>
          <a:p>
            <a:pPr indent="-355600" lvl="0" marL="457200" rtl="0" algn="l">
              <a:lnSpc>
                <a:spcPct val="115000"/>
              </a:lnSpc>
              <a:spcBef>
                <a:spcPts val="0"/>
              </a:spcBef>
              <a:spcAft>
                <a:spcPts val="0"/>
              </a:spcAft>
              <a:buClr>
                <a:srgbClr val="FFFFFF"/>
              </a:buClr>
              <a:buSzPts val="2000"/>
              <a:buFont typeface="Muli"/>
              <a:buChar char="●"/>
            </a:pPr>
            <a:r>
              <a:rPr lang="en" sz="2000">
                <a:solidFill>
                  <a:srgbClr val="FFFFFF"/>
                </a:solidFill>
                <a:latin typeface="Muli"/>
                <a:ea typeface="Muli"/>
                <a:cs typeface="Muli"/>
                <a:sym typeface="Muli"/>
              </a:rPr>
              <a:t>Display medical centres best suited to user’s needs</a:t>
            </a:r>
            <a:endParaRPr sz="2000">
              <a:solidFill>
                <a:srgbClr val="FFFFFF"/>
              </a:solidFill>
              <a:latin typeface="Muli"/>
              <a:ea typeface="Muli"/>
              <a:cs typeface="Muli"/>
              <a:sym typeface="Muli"/>
            </a:endParaRPr>
          </a:p>
          <a:p>
            <a:pPr indent="-355600" lvl="0" marL="457200" rtl="0" algn="l">
              <a:lnSpc>
                <a:spcPct val="115000"/>
              </a:lnSpc>
              <a:spcBef>
                <a:spcPts val="0"/>
              </a:spcBef>
              <a:spcAft>
                <a:spcPts val="0"/>
              </a:spcAft>
              <a:buClr>
                <a:srgbClr val="FFFFFF"/>
              </a:buClr>
              <a:buSzPts val="2000"/>
              <a:buFont typeface="Muli"/>
              <a:buChar char="●"/>
            </a:pPr>
            <a:r>
              <a:rPr lang="en" sz="2000">
                <a:solidFill>
                  <a:srgbClr val="FFFFFF"/>
                </a:solidFill>
                <a:latin typeface="Muli"/>
                <a:ea typeface="Muli"/>
                <a:cs typeface="Muli"/>
                <a:sym typeface="Muli"/>
              </a:rPr>
              <a:t>Directing to those clinics</a:t>
            </a:r>
            <a:endParaRPr sz="2000">
              <a:solidFill>
                <a:srgbClr val="FFFFFF"/>
              </a:solidFill>
              <a:latin typeface="Muli"/>
              <a:ea typeface="Muli"/>
              <a:cs typeface="Muli"/>
              <a:sym typeface="Mul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311" name="Shape 311"/>
        <p:cNvGrpSpPr/>
        <p:nvPr/>
      </p:nvGrpSpPr>
      <p:grpSpPr>
        <a:xfrm>
          <a:off x="0" y="0"/>
          <a:ext cx="0" cy="0"/>
          <a:chOff x="0" y="0"/>
          <a:chExt cx="0" cy="0"/>
        </a:xfrm>
      </p:grpSpPr>
      <p:sp>
        <p:nvSpPr>
          <p:cNvPr id="312" name="Google Shape;312;p30"/>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Muli"/>
                <a:ea typeface="Muli"/>
                <a:cs typeface="Muli"/>
                <a:sym typeface="Muli"/>
              </a:rPr>
              <a:t>Thank you for listening!</a:t>
            </a:r>
            <a:endParaRPr>
              <a:solidFill>
                <a:srgbClr val="F3F3F3"/>
              </a:solidFill>
              <a:latin typeface="Muli"/>
              <a:ea typeface="Muli"/>
              <a:cs typeface="Muli"/>
              <a:sym typeface="Muli"/>
            </a:endParaRPr>
          </a:p>
          <a:p>
            <a:pPr indent="0" lvl="0" marL="0" rtl="0" algn="ctr">
              <a:spcBef>
                <a:spcPts val="0"/>
              </a:spcBef>
              <a:spcAft>
                <a:spcPts val="0"/>
              </a:spcAft>
              <a:buNone/>
            </a:pPr>
            <a:r>
              <a:rPr lang="en" sz="6000">
                <a:solidFill>
                  <a:srgbClr val="F3F3F3"/>
                </a:solidFill>
                <a:latin typeface="Muli"/>
                <a:ea typeface="Muli"/>
                <a:cs typeface="Muli"/>
                <a:sym typeface="Muli"/>
              </a:rPr>
              <a:t>Questions? Comments? </a:t>
            </a:r>
            <a:endParaRPr sz="6000">
              <a:solidFill>
                <a:srgbClr val="F3F3F3"/>
              </a:solidFill>
              <a:latin typeface="Muli"/>
              <a:ea typeface="Muli"/>
              <a:cs typeface="Muli"/>
              <a:sym typeface="Mul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72" name="Shape 72"/>
        <p:cNvGrpSpPr/>
        <p:nvPr/>
      </p:nvGrpSpPr>
      <p:grpSpPr>
        <a:xfrm>
          <a:off x="0" y="0"/>
          <a:ext cx="0" cy="0"/>
          <a:chOff x="0" y="0"/>
          <a:chExt cx="0" cy="0"/>
        </a:xfrm>
      </p:grpSpPr>
      <p:sp>
        <p:nvSpPr>
          <p:cNvPr id="73" name="Google Shape;73;p14"/>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Muli"/>
                <a:ea typeface="Muli"/>
                <a:cs typeface="Muli"/>
                <a:sym typeface="Muli"/>
              </a:rPr>
              <a:t>How did we arrive to our app idea?</a:t>
            </a:r>
            <a:endParaRPr>
              <a:solidFill>
                <a:srgbClr val="F3F3F3"/>
              </a:solidFill>
              <a:latin typeface="Muli"/>
              <a:ea typeface="Muli"/>
              <a:cs typeface="Muli"/>
              <a:sym typeface="Mul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mt="13000"/>
          </a:blip>
          <a:stretch>
            <a:fillRect/>
          </a:stretch>
        </p:blipFill>
        <p:spPr>
          <a:xfrm>
            <a:off x="0" y="0"/>
            <a:ext cx="9061599" cy="5143499"/>
          </a:xfrm>
          <a:prstGeom prst="rect">
            <a:avLst/>
          </a:prstGeom>
          <a:noFill/>
          <a:ln>
            <a:noFill/>
          </a:ln>
        </p:spPr>
      </p:pic>
      <p:sp>
        <p:nvSpPr>
          <p:cNvPr id="79" name="Google Shape;79;p15"/>
          <p:cNvSpPr/>
          <p:nvPr/>
        </p:nvSpPr>
        <p:spPr>
          <a:xfrm>
            <a:off x="1206550" y="1728175"/>
            <a:ext cx="5769300" cy="501600"/>
          </a:xfrm>
          <a:prstGeom prst="roundRect">
            <a:avLst>
              <a:gd fmla="val 27955"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nvSpPr>
        <p:spPr>
          <a:xfrm>
            <a:off x="1068300" y="6337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May 19, 2020</a:t>
            </a:r>
            <a:endParaRPr i="1" sz="2000">
              <a:latin typeface="Muli"/>
              <a:ea typeface="Muli"/>
              <a:cs typeface="Muli"/>
              <a:sym typeface="Muli"/>
            </a:endParaRPr>
          </a:p>
        </p:txBody>
      </p:sp>
      <p:sp>
        <p:nvSpPr>
          <p:cNvPr id="83" name="Google Shape;83;p15"/>
          <p:cNvSpPr txBox="1"/>
          <p:nvPr/>
        </p:nvSpPr>
        <p:spPr>
          <a:xfrm>
            <a:off x="1045625" y="118925"/>
            <a:ext cx="50457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uli"/>
                <a:ea typeface="Muli"/>
                <a:cs typeface="Muli"/>
                <a:sym typeface="Muli"/>
              </a:rPr>
              <a:t>Problem Space</a:t>
            </a:r>
            <a:endParaRPr sz="4000">
              <a:latin typeface="Muli"/>
              <a:ea typeface="Muli"/>
              <a:cs typeface="Muli"/>
              <a:sym typeface="Muli"/>
            </a:endParaRPr>
          </a:p>
        </p:txBody>
      </p:sp>
      <p:pic>
        <p:nvPicPr>
          <p:cNvPr id="84" name="Google Shape;84;p15"/>
          <p:cNvPicPr preferRelativeResize="0"/>
          <p:nvPr/>
        </p:nvPicPr>
        <p:blipFill>
          <a:blip r:embed="rId4">
            <a:alphaModFix/>
          </a:blip>
          <a:stretch>
            <a:fillRect/>
          </a:stretch>
        </p:blipFill>
        <p:spPr>
          <a:xfrm rot="-431558">
            <a:off x="8118473" y="4129510"/>
            <a:ext cx="1062802" cy="908152"/>
          </a:xfrm>
          <a:prstGeom prst="rect">
            <a:avLst/>
          </a:prstGeom>
          <a:noFill/>
          <a:ln>
            <a:noFill/>
          </a:ln>
        </p:spPr>
      </p:pic>
      <p:sp>
        <p:nvSpPr>
          <p:cNvPr id="85" name="Google Shape;85;p15"/>
          <p:cNvSpPr txBox="1"/>
          <p:nvPr/>
        </p:nvSpPr>
        <p:spPr>
          <a:xfrm>
            <a:off x="1068300" y="1281850"/>
            <a:ext cx="41334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uli"/>
                <a:ea typeface="Muli"/>
                <a:cs typeface="Muli"/>
                <a:sym typeface="Muli"/>
              </a:rPr>
              <a:t>Our Problem Space</a:t>
            </a:r>
            <a:endParaRPr b="1" sz="2000">
              <a:latin typeface="Muli"/>
              <a:ea typeface="Muli"/>
              <a:cs typeface="Muli"/>
              <a:sym typeface="Muli"/>
            </a:endParaRPr>
          </a:p>
        </p:txBody>
      </p:sp>
      <p:sp>
        <p:nvSpPr>
          <p:cNvPr id="86" name="Google Shape;86;p15"/>
          <p:cNvSpPr txBox="1"/>
          <p:nvPr/>
        </p:nvSpPr>
        <p:spPr>
          <a:xfrm>
            <a:off x="1068300" y="2584325"/>
            <a:ext cx="36813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uli"/>
                <a:ea typeface="Muli"/>
                <a:cs typeface="Muli"/>
                <a:sym typeface="Muli"/>
              </a:rPr>
              <a:t>Our Motivation</a:t>
            </a:r>
            <a:endParaRPr b="1" sz="2000">
              <a:latin typeface="Muli"/>
              <a:ea typeface="Muli"/>
              <a:cs typeface="Muli"/>
              <a:sym typeface="Muli"/>
            </a:endParaRPr>
          </a:p>
        </p:txBody>
      </p:sp>
      <p:sp>
        <p:nvSpPr>
          <p:cNvPr id="87" name="Google Shape;87;p15"/>
          <p:cNvSpPr txBox="1"/>
          <p:nvPr/>
        </p:nvSpPr>
        <p:spPr>
          <a:xfrm>
            <a:off x="1206550" y="1741675"/>
            <a:ext cx="5865900" cy="474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Muli"/>
              <a:buChar char="●"/>
            </a:pPr>
            <a:r>
              <a:rPr lang="en" sz="2000">
                <a:solidFill>
                  <a:srgbClr val="FFFFFF"/>
                </a:solidFill>
                <a:latin typeface="Muli"/>
                <a:ea typeface="Muli"/>
                <a:cs typeface="Muli"/>
                <a:sym typeface="Muli"/>
              </a:rPr>
              <a:t>Access to the Canadian Healthcare System</a:t>
            </a:r>
            <a:endParaRPr sz="2000">
              <a:solidFill>
                <a:srgbClr val="FFFFFF"/>
              </a:solidFill>
              <a:latin typeface="Muli"/>
              <a:ea typeface="Muli"/>
              <a:cs typeface="Muli"/>
              <a:sym typeface="Muli"/>
            </a:endParaRPr>
          </a:p>
        </p:txBody>
      </p:sp>
      <p:sp>
        <p:nvSpPr>
          <p:cNvPr id="88" name="Google Shape;88;p15"/>
          <p:cNvSpPr/>
          <p:nvPr/>
        </p:nvSpPr>
        <p:spPr>
          <a:xfrm>
            <a:off x="1222150" y="3111625"/>
            <a:ext cx="5769300" cy="1642800"/>
          </a:xfrm>
          <a:prstGeom prst="roundRect">
            <a:avLst>
              <a:gd fmla="val 16667"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nvSpPr>
        <p:spPr>
          <a:xfrm>
            <a:off x="1206550" y="3132825"/>
            <a:ext cx="5697300" cy="1642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FFFFFF"/>
              </a:buClr>
              <a:buSzPts val="2000"/>
              <a:buFont typeface="Muli"/>
              <a:buChar char="●"/>
            </a:pPr>
            <a:r>
              <a:rPr lang="en" sz="2000">
                <a:solidFill>
                  <a:srgbClr val="FFFFFF"/>
                </a:solidFill>
                <a:latin typeface="Muli"/>
                <a:ea typeface="Muli"/>
                <a:cs typeface="Muli"/>
                <a:sym typeface="Muli"/>
              </a:rPr>
              <a:t>Receiving medical attention immediately                  when required</a:t>
            </a:r>
            <a:endParaRPr sz="2000">
              <a:solidFill>
                <a:srgbClr val="FFFFFF"/>
              </a:solidFill>
              <a:latin typeface="Muli"/>
              <a:ea typeface="Muli"/>
              <a:cs typeface="Muli"/>
              <a:sym typeface="Muli"/>
            </a:endParaRPr>
          </a:p>
          <a:p>
            <a:pPr indent="-355600" lvl="0" marL="457200" rtl="0" algn="l">
              <a:lnSpc>
                <a:spcPct val="115000"/>
              </a:lnSpc>
              <a:spcBef>
                <a:spcPts val="0"/>
              </a:spcBef>
              <a:spcAft>
                <a:spcPts val="0"/>
              </a:spcAft>
              <a:buClr>
                <a:srgbClr val="FFFFFF"/>
              </a:buClr>
              <a:buSzPts val="2000"/>
              <a:buFont typeface="Muli"/>
              <a:buChar char="●"/>
            </a:pPr>
            <a:r>
              <a:rPr lang="en" sz="2000">
                <a:solidFill>
                  <a:srgbClr val="FFFFFF"/>
                </a:solidFill>
                <a:latin typeface="Muli"/>
                <a:ea typeface="Muli"/>
                <a:cs typeface="Muli"/>
                <a:sym typeface="Muli"/>
              </a:rPr>
              <a:t>Finding flaws within a</a:t>
            </a:r>
            <a:r>
              <a:rPr lang="en" sz="2000">
                <a:solidFill>
                  <a:srgbClr val="FFFFFF"/>
                </a:solidFill>
                <a:latin typeface="Muli"/>
                <a:ea typeface="Muli"/>
                <a:cs typeface="Muli"/>
                <a:sym typeface="Muli"/>
              </a:rPr>
              <a:t> well </a:t>
            </a:r>
            <a:r>
              <a:rPr lang="en" sz="2000">
                <a:solidFill>
                  <a:srgbClr val="FFFFFF"/>
                </a:solidFill>
                <a:latin typeface="Muli"/>
                <a:ea typeface="Muli"/>
                <a:cs typeface="Muli"/>
                <a:sym typeface="Muli"/>
              </a:rPr>
              <a:t>developed              healthcare system</a:t>
            </a:r>
            <a:endParaRPr sz="2000">
              <a:solidFill>
                <a:srgbClr val="FFFFFF"/>
              </a:solidFill>
              <a:latin typeface="Muli"/>
              <a:ea typeface="Muli"/>
              <a:cs typeface="Muli"/>
              <a:sym typeface="Muli"/>
            </a:endParaRPr>
          </a:p>
        </p:txBody>
      </p:sp>
      <p:grpSp>
        <p:nvGrpSpPr>
          <p:cNvPr id="90" name="Google Shape;90;p15"/>
          <p:cNvGrpSpPr/>
          <p:nvPr/>
        </p:nvGrpSpPr>
        <p:grpSpPr>
          <a:xfrm>
            <a:off x="375057" y="357410"/>
            <a:ext cx="627572" cy="583216"/>
            <a:chOff x="-409800" y="-417573"/>
            <a:chExt cx="4192200" cy="4195800"/>
          </a:xfrm>
        </p:grpSpPr>
        <p:sp>
          <p:nvSpPr>
            <p:cNvPr id="91" name="Google Shape;91;p15"/>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 name="Google Shape;93;p15"/>
          <p:cNvPicPr preferRelativeResize="0"/>
          <p:nvPr/>
        </p:nvPicPr>
        <p:blipFill>
          <a:blip r:embed="rId5">
            <a:alphaModFix amt="30000"/>
          </a:blip>
          <a:stretch>
            <a:fillRect/>
          </a:stretch>
        </p:blipFill>
        <p:spPr>
          <a:xfrm>
            <a:off x="2403452" y="453800"/>
            <a:ext cx="83398" cy="11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mt="17000"/>
          </a:blip>
          <a:srcRect b="0" l="1526" r="0" t="0"/>
          <a:stretch/>
        </p:blipFill>
        <p:spPr>
          <a:xfrm>
            <a:off x="39800" y="0"/>
            <a:ext cx="9104199" cy="5143499"/>
          </a:xfrm>
          <a:prstGeom prst="rect">
            <a:avLst/>
          </a:prstGeom>
          <a:noFill/>
          <a:ln>
            <a:noFill/>
          </a:ln>
        </p:spPr>
      </p:pic>
      <p:sp>
        <p:nvSpPr>
          <p:cNvPr id="99" name="Google Shape;99;p16"/>
          <p:cNvSpPr/>
          <p:nvPr/>
        </p:nvSpPr>
        <p:spPr>
          <a:xfrm>
            <a:off x="1204475" y="1761825"/>
            <a:ext cx="6157800" cy="2928900"/>
          </a:xfrm>
          <a:prstGeom prst="roundRect">
            <a:avLst>
              <a:gd fmla="val 16667"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nvSpPr>
        <p:spPr>
          <a:xfrm>
            <a:off x="1068300" y="6337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May 19, 2020</a:t>
            </a:r>
            <a:endParaRPr i="1" sz="2000">
              <a:latin typeface="Muli"/>
              <a:ea typeface="Muli"/>
              <a:cs typeface="Muli"/>
              <a:sym typeface="Muli"/>
            </a:endParaRPr>
          </a:p>
        </p:txBody>
      </p:sp>
      <p:sp>
        <p:nvSpPr>
          <p:cNvPr id="103" name="Google Shape;103;p16"/>
          <p:cNvSpPr txBox="1"/>
          <p:nvPr/>
        </p:nvSpPr>
        <p:spPr>
          <a:xfrm>
            <a:off x="1045625" y="118925"/>
            <a:ext cx="50457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uli"/>
                <a:ea typeface="Muli"/>
                <a:cs typeface="Muli"/>
                <a:sym typeface="Muli"/>
              </a:rPr>
              <a:t>User Needs Analysis</a:t>
            </a:r>
            <a:endParaRPr sz="4000">
              <a:latin typeface="Muli"/>
              <a:ea typeface="Muli"/>
              <a:cs typeface="Muli"/>
              <a:sym typeface="Muli"/>
            </a:endParaRPr>
          </a:p>
        </p:txBody>
      </p:sp>
      <p:pic>
        <p:nvPicPr>
          <p:cNvPr id="104" name="Google Shape;104;p16"/>
          <p:cNvPicPr preferRelativeResize="0"/>
          <p:nvPr/>
        </p:nvPicPr>
        <p:blipFill>
          <a:blip r:embed="rId4">
            <a:alphaModFix/>
          </a:blip>
          <a:stretch>
            <a:fillRect/>
          </a:stretch>
        </p:blipFill>
        <p:spPr>
          <a:xfrm rot="-431558">
            <a:off x="8118473" y="4129510"/>
            <a:ext cx="1062802" cy="908152"/>
          </a:xfrm>
          <a:prstGeom prst="rect">
            <a:avLst/>
          </a:prstGeom>
          <a:noFill/>
          <a:ln>
            <a:noFill/>
          </a:ln>
        </p:spPr>
      </p:pic>
      <p:sp>
        <p:nvSpPr>
          <p:cNvPr id="105" name="Google Shape;105;p16"/>
          <p:cNvSpPr txBox="1"/>
          <p:nvPr/>
        </p:nvSpPr>
        <p:spPr>
          <a:xfrm>
            <a:off x="1068300" y="1281850"/>
            <a:ext cx="41334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uli"/>
                <a:ea typeface="Muli"/>
                <a:cs typeface="Muli"/>
                <a:sym typeface="Muli"/>
              </a:rPr>
              <a:t>Our Research Method Process</a:t>
            </a:r>
            <a:endParaRPr b="1" sz="2000">
              <a:latin typeface="Muli"/>
              <a:ea typeface="Muli"/>
              <a:cs typeface="Muli"/>
              <a:sym typeface="Muli"/>
            </a:endParaRPr>
          </a:p>
        </p:txBody>
      </p:sp>
      <p:grpSp>
        <p:nvGrpSpPr>
          <p:cNvPr id="106" name="Google Shape;106;p16"/>
          <p:cNvGrpSpPr/>
          <p:nvPr/>
        </p:nvGrpSpPr>
        <p:grpSpPr>
          <a:xfrm>
            <a:off x="375069" y="357422"/>
            <a:ext cx="627572" cy="583216"/>
            <a:chOff x="-409800" y="-417573"/>
            <a:chExt cx="4192200" cy="4195800"/>
          </a:xfrm>
        </p:grpSpPr>
        <p:sp>
          <p:nvSpPr>
            <p:cNvPr id="107" name="Google Shape;107;p16"/>
            <p:cNvSpPr/>
            <p:nvPr/>
          </p:nvSpPr>
          <p:spPr>
            <a:xfrm rot="7959298">
              <a:off x="177626" y="220878"/>
              <a:ext cx="3017347" cy="2918897"/>
            </a:xfrm>
            <a:prstGeom prst="teardrop">
              <a:avLst>
                <a:gd fmla="val 146755"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872875" y="849150"/>
              <a:ext cx="1678500" cy="1722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6"/>
          <p:cNvSpPr txBox="1"/>
          <p:nvPr/>
        </p:nvSpPr>
        <p:spPr>
          <a:xfrm>
            <a:off x="1356875" y="1756450"/>
            <a:ext cx="6081600" cy="3000000"/>
          </a:xfrm>
          <a:prstGeom prst="rect">
            <a:avLst/>
          </a:prstGeom>
          <a:noFill/>
          <a:ln>
            <a:noFill/>
          </a:ln>
        </p:spPr>
        <p:txBody>
          <a:bodyPr anchorCtr="0" anchor="ctr" bIns="91425" lIns="91425" spcFirstLastPara="1" rIns="91425" wrap="square" tIns="91425">
            <a:noAutofit/>
          </a:bodyPr>
          <a:lstStyle/>
          <a:p>
            <a:pPr indent="-355600" lvl="0" marL="457200" rtl="0" algn="l">
              <a:lnSpc>
                <a:spcPct val="75000"/>
              </a:lnSpc>
              <a:spcBef>
                <a:spcPts val="0"/>
              </a:spcBef>
              <a:spcAft>
                <a:spcPts val="0"/>
              </a:spcAft>
              <a:buClr>
                <a:srgbClr val="FFFFFF"/>
              </a:buClr>
              <a:buSzPts val="2000"/>
              <a:buFont typeface="Muli"/>
              <a:buAutoNum type="arabicPeriod"/>
            </a:pPr>
            <a:r>
              <a:rPr lang="en" sz="2000">
                <a:solidFill>
                  <a:srgbClr val="FFFFFF"/>
                </a:solidFill>
                <a:latin typeface="Muli"/>
                <a:ea typeface="Muli"/>
                <a:cs typeface="Muli"/>
                <a:sym typeface="Muli"/>
              </a:rPr>
              <a:t>Identified target audience</a:t>
            </a:r>
            <a:endParaRPr sz="2000">
              <a:solidFill>
                <a:srgbClr val="FFFFFF"/>
              </a:solidFill>
              <a:latin typeface="Muli"/>
              <a:ea typeface="Muli"/>
              <a:cs typeface="Muli"/>
              <a:sym typeface="Muli"/>
            </a:endParaRPr>
          </a:p>
          <a:p>
            <a:pPr indent="0" lvl="0" marL="457200" rtl="0" algn="l">
              <a:lnSpc>
                <a:spcPct val="75000"/>
              </a:lnSpc>
              <a:spcBef>
                <a:spcPts val="0"/>
              </a:spcBef>
              <a:spcAft>
                <a:spcPts val="0"/>
              </a:spcAft>
              <a:buNone/>
            </a:pPr>
            <a:r>
              <a:t/>
            </a:r>
            <a:endParaRPr sz="2000">
              <a:solidFill>
                <a:srgbClr val="FFFFFF"/>
              </a:solidFill>
              <a:latin typeface="Muli"/>
              <a:ea typeface="Muli"/>
              <a:cs typeface="Muli"/>
              <a:sym typeface="Muli"/>
            </a:endParaRPr>
          </a:p>
          <a:p>
            <a:pPr indent="-355600" lvl="0" marL="457200" rtl="0" algn="l">
              <a:lnSpc>
                <a:spcPct val="75000"/>
              </a:lnSpc>
              <a:spcBef>
                <a:spcPts val="0"/>
              </a:spcBef>
              <a:spcAft>
                <a:spcPts val="0"/>
              </a:spcAft>
              <a:buClr>
                <a:srgbClr val="FFFFFF"/>
              </a:buClr>
              <a:buSzPts val="2000"/>
              <a:buFont typeface="Muli"/>
              <a:buAutoNum type="arabicPeriod"/>
            </a:pPr>
            <a:r>
              <a:rPr lang="en" sz="2000">
                <a:solidFill>
                  <a:srgbClr val="FFFFFF"/>
                </a:solidFill>
                <a:latin typeface="Muli"/>
                <a:ea typeface="Muli"/>
                <a:cs typeface="Muli"/>
                <a:sym typeface="Muli"/>
              </a:rPr>
              <a:t>Identified individuals who face barriers in accessing healthcare</a:t>
            </a:r>
            <a:endParaRPr sz="2000">
              <a:solidFill>
                <a:srgbClr val="FFFFFF"/>
              </a:solidFill>
              <a:latin typeface="Muli"/>
              <a:ea typeface="Muli"/>
              <a:cs typeface="Muli"/>
              <a:sym typeface="Muli"/>
            </a:endParaRPr>
          </a:p>
          <a:p>
            <a:pPr indent="0" lvl="0" marL="457200" rtl="0" algn="l">
              <a:lnSpc>
                <a:spcPct val="75000"/>
              </a:lnSpc>
              <a:spcBef>
                <a:spcPts val="0"/>
              </a:spcBef>
              <a:spcAft>
                <a:spcPts val="0"/>
              </a:spcAft>
              <a:buNone/>
            </a:pPr>
            <a:r>
              <a:t/>
            </a:r>
            <a:endParaRPr sz="2000">
              <a:solidFill>
                <a:srgbClr val="FFFFFF"/>
              </a:solidFill>
              <a:latin typeface="Muli"/>
              <a:ea typeface="Muli"/>
              <a:cs typeface="Muli"/>
              <a:sym typeface="Muli"/>
            </a:endParaRPr>
          </a:p>
          <a:p>
            <a:pPr indent="-355600" lvl="0" marL="457200" rtl="0" algn="l">
              <a:lnSpc>
                <a:spcPct val="75000"/>
              </a:lnSpc>
              <a:spcBef>
                <a:spcPts val="0"/>
              </a:spcBef>
              <a:spcAft>
                <a:spcPts val="0"/>
              </a:spcAft>
              <a:buClr>
                <a:srgbClr val="FFFFFF"/>
              </a:buClr>
              <a:buSzPts val="2000"/>
              <a:buFont typeface="Muli"/>
              <a:buAutoNum type="arabicPeriod"/>
            </a:pPr>
            <a:r>
              <a:rPr lang="en" sz="2000">
                <a:solidFill>
                  <a:srgbClr val="FFFFFF"/>
                </a:solidFill>
                <a:latin typeface="Muli"/>
                <a:ea typeface="Muli"/>
                <a:cs typeface="Muli"/>
                <a:sym typeface="Muli"/>
              </a:rPr>
              <a:t>Conducted primary and secondary research on the individuals identified</a:t>
            </a:r>
            <a:endParaRPr sz="2000">
              <a:solidFill>
                <a:srgbClr val="FFFFFF"/>
              </a:solidFill>
              <a:latin typeface="Muli"/>
              <a:ea typeface="Muli"/>
              <a:cs typeface="Muli"/>
              <a:sym typeface="Muli"/>
            </a:endParaRPr>
          </a:p>
          <a:p>
            <a:pPr indent="0" lvl="0" marL="457200" rtl="0" algn="l">
              <a:lnSpc>
                <a:spcPct val="75000"/>
              </a:lnSpc>
              <a:spcBef>
                <a:spcPts val="0"/>
              </a:spcBef>
              <a:spcAft>
                <a:spcPts val="0"/>
              </a:spcAft>
              <a:buNone/>
            </a:pPr>
            <a:r>
              <a:t/>
            </a:r>
            <a:endParaRPr sz="2000">
              <a:solidFill>
                <a:srgbClr val="FFFFFF"/>
              </a:solidFill>
              <a:latin typeface="Muli"/>
              <a:ea typeface="Muli"/>
              <a:cs typeface="Muli"/>
              <a:sym typeface="Muli"/>
            </a:endParaRPr>
          </a:p>
          <a:p>
            <a:pPr indent="-355600" lvl="0" marL="457200" rtl="0" algn="l">
              <a:lnSpc>
                <a:spcPct val="75000"/>
              </a:lnSpc>
              <a:spcBef>
                <a:spcPts val="0"/>
              </a:spcBef>
              <a:spcAft>
                <a:spcPts val="0"/>
              </a:spcAft>
              <a:buClr>
                <a:srgbClr val="FFFFFF"/>
              </a:buClr>
              <a:buSzPts val="2000"/>
              <a:buFont typeface="Muli"/>
              <a:buAutoNum type="arabicPeriod"/>
            </a:pPr>
            <a:r>
              <a:rPr lang="en" sz="2000">
                <a:solidFill>
                  <a:srgbClr val="FFFFFF"/>
                </a:solidFill>
                <a:latin typeface="Muli"/>
                <a:ea typeface="Muli"/>
                <a:cs typeface="Muli"/>
                <a:sym typeface="Muli"/>
              </a:rPr>
              <a:t>Conducted interviews with healthcare workers for an insider’s perspective</a:t>
            </a:r>
            <a:endParaRPr sz="2000">
              <a:solidFill>
                <a:srgbClr val="FFFFFF"/>
              </a:solidFill>
              <a:latin typeface="Muli"/>
              <a:ea typeface="Muli"/>
              <a:cs typeface="Muli"/>
              <a:sym typeface="Muli"/>
            </a:endParaRPr>
          </a:p>
        </p:txBody>
      </p:sp>
      <p:grpSp>
        <p:nvGrpSpPr>
          <p:cNvPr id="110" name="Google Shape;110;p16"/>
          <p:cNvGrpSpPr/>
          <p:nvPr/>
        </p:nvGrpSpPr>
        <p:grpSpPr>
          <a:xfrm>
            <a:off x="375057" y="357410"/>
            <a:ext cx="627572" cy="583216"/>
            <a:chOff x="-409800" y="-417573"/>
            <a:chExt cx="4192200" cy="4195800"/>
          </a:xfrm>
        </p:grpSpPr>
        <p:sp>
          <p:nvSpPr>
            <p:cNvPr id="111" name="Google Shape;111;p16"/>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16" name="Shape 116"/>
        <p:cNvGrpSpPr/>
        <p:nvPr/>
      </p:nvGrpSpPr>
      <p:grpSpPr>
        <a:xfrm>
          <a:off x="0" y="0"/>
          <a:ext cx="0" cy="0"/>
          <a:chOff x="0" y="0"/>
          <a:chExt cx="0" cy="0"/>
        </a:xfrm>
      </p:grpSpPr>
      <p:pic>
        <p:nvPicPr>
          <p:cNvPr id="117" name="Google Shape;117;p17"/>
          <p:cNvPicPr preferRelativeResize="0"/>
          <p:nvPr/>
        </p:nvPicPr>
        <p:blipFill>
          <a:blip r:embed="rId3">
            <a:alphaModFix amt="13000"/>
          </a:blip>
          <a:stretch>
            <a:fillRect/>
          </a:stretch>
        </p:blipFill>
        <p:spPr>
          <a:xfrm>
            <a:off x="0" y="0"/>
            <a:ext cx="9143999" cy="5143500"/>
          </a:xfrm>
          <a:prstGeom prst="rect">
            <a:avLst/>
          </a:prstGeom>
          <a:noFill/>
          <a:ln>
            <a:noFill/>
          </a:ln>
        </p:spPr>
      </p:pic>
      <p:sp>
        <p:nvSpPr>
          <p:cNvPr id="118" name="Google Shape;118;p17"/>
          <p:cNvSpPr/>
          <p:nvPr/>
        </p:nvSpPr>
        <p:spPr>
          <a:xfrm>
            <a:off x="1162700" y="1795875"/>
            <a:ext cx="4971000" cy="3114000"/>
          </a:xfrm>
          <a:prstGeom prst="roundRect">
            <a:avLst>
              <a:gd fmla="val 0"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txBox="1"/>
          <p:nvPr/>
        </p:nvSpPr>
        <p:spPr>
          <a:xfrm>
            <a:off x="1068300" y="6337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June 3, 2020</a:t>
            </a:r>
            <a:endParaRPr i="1" sz="2000">
              <a:latin typeface="Muli"/>
              <a:ea typeface="Muli"/>
              <a:cs typeface="Muli"/>
              <a:sym typeface="Muli"/>
            </a:endParaRPr>
          </a:p>
        </p:txBody>
      </p:sp>
      <p:sp>
        <p:nvSpPr>
          <p:cNvPr id="122" name="Google Shape;122;p17"/>
          <p:cNvSpPr txBox="1"/>
          <p:nvPr/>
        </p:nvSpPr>
        <p:spPr>
          <a:xfrm>
            <a:off x="1045625" y="118925"/>
            <a:ext cx="50457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uli"/>
                <a:ea typeface="Muli"/>
                <a:cs typeface="Muli"/>
                <a:sym typeface="Muli"/>
              </a:rPr>
              <a:t>User Needs Analysis</a:t>
            </a:r>
            <a:endParaRPr sz="4000">
              <a:latin typeface="Muli"/>
              <a:ea typeface="Muli"/>
              <a:cs typeface="Muli"/>
              <a:sym typeface="Muli"/>
            </a:endParaRPr>
          </a:p>
        </p:txBody>
      </p:sp>
      <p:pic>
        <p:nvPicPr>
          <p:cNvPr id="123" name="Google Shape;123;p17"/>
          <p:cNvPicPr preferRelativeResize="0"/>
          <p:nvPr/>
        </p:nvPicPr>
        <p:blipFill>
          <a:blip r:embed="rId4">
            <a:alphaModFix/>
          </a:blip>
          <a:stretch>
            <a:fillRect/>
          </a:stretch>
        </p:blipFill>
        <p:spPr>
          <a:xfrm rot="-431558">
            <a:off x="8118473" y="4129510"/>
            <a:ext cx="1062802" cy="908152"/>
          </a:xfrm>
          <a:prstGeom prst="rect">
            <a:avLst/>
          </a:prstGeom>
          <a:noFill/>
          <a:ln>
            <a:noFill/>
          </a:ln>
        </p:spPr>
      </p:pic>
      <p:sp>
        <p:nvSpPr>
          <p:cNvPr id="124" name="Google Shape;124;p17"/>
          <p:cNvSpPr txBox="1"/>
          <p:nvPr/>
        </p:nvSpPr>
        <p:spPr>
          <a:xfrm>
            <a:off x="1124900" y="1097800"/>
            <a:ext cx="64383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uli"/>
                <a:ea typeface="Muli"/>
                <a:cs typeface="Muli"/>
                <a:sym typeface="Muli"/>
              </a:rPr>
              <a:t>Primary Research (Survey) Findings 60 participants</a:t>
            </a:r>
            <a:endParaRPr b="1" sz="2000">
              <a:latin typeface="Muli"/>
              <a:ea typeface="Muli"/>
              <a:cs typeface="Muli"/>
              <a:sym typeface="Muli"/>
            </a:endParaRPr>
          </a:p>
        </p:txBody>
      </p:sp>
      <p:pic>
        <p:nvPicPr>
          <p:cNvPr id="125" name="Google Shape;125;p17" title="Chart"/>
          <p:cNvPicPr preferRelativeResize="0"/>
          <p:nvPr/>
        </p:nvPicPr>
        <p:blipFill>
          <a:blip r:embed="rId5">
            <a:alphaModFix/>
          </a:blip>
          <a:stretch>
            <a:fillRect/>
          </a:stretch>
        </p:blipFill>
        <p:spPr>
          <a:xfrm>
            <a:off x="1264000" y="1861050"/>
            <a:ext cx="4775700" cy="2952949"/>
          </a:xfrm>
          <a:prstGeom prst="rect">
            <a:avLst/>
          </a:prstGeom>
          <a:noFill/>
          <a:ln>
            <a:noFill/>
          </a:ln>
        </p:spPr>
      </p:pic>
      <p:grpSp>
        <p:nvGrpSpPr>
          <p:cNvPr id="126" name="Google Shape;126;p17"/>
          <p:cNvGrpSpPr/>
          <p:nvPr/>
        </p:nvGrpSpPr>
        <p:grpSpPr>
          <a:xfrm>
            <a:off x="375057" y="357410"/>
            <a:ext cx="627572" cy="583216"/>
            <a:chOff x="-409800" y="-417573"/>
            <a:chExt cx="4192200" cy="4195800"/>
          </a:xfrm>
        </p:grpSpPr>
        <p:sp>
          <p:nvSpPr>
            <p:cNvPr id="127" name="Google Shape;127;p17"/>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2" name="Shape 132"/>
        <p:cNvGrpSpPr/>
        <p:nvPr/>
      </p:nvGrpSpPr>
      <p:grpSpPr>
        <a:xfrm>
          <a:off x="0" y="0"/>
          <a:ext cx="0" cy="0"/>
          <a:chOff x="0" y="0"/>
          <a:chExt cx="0" cy="0"/>
        </a:xfrm>
      </p:grpSpPr>
      <p:pic>
        <p:nvPicPr>
          <p:cNvPr id="133" name="Google Shape;133;p18"/>
          <p:cNvPicPr preferRelativeResize="0"/>
          <p:nvPr/>
        </p:nvPicPr>
        <p:blipFill>
          <a:blip r:embed="rId3">
            <a:alphaModFix amt="11000"/>
          </a:blip>
          <a:stretch>
            <a:fillRect/>
          </a:stretch>
        </p:blipFill>
        <p:spPr>
          <a:xfrm>
            <a:off x="0" y="-21975"/>
            <a:ext cx="9143999" cy="5189999"/>
          </a:xfrm>
          <a:prstGeom prst="rect">
            <a:avLst/>
          </a:prstGeom>
          <a:noFill/>
          <a:ln>
            <a:noFill/>
          </a:ln>
        </p:spPr>
      </p:pic>
      <p:sp>
        <p:nvSpPr>
          <p:cNvPr id="134" name="Google Shape;134;p18"/>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a:off x="1068300" y="6337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June 3, 2020</a:t>
            </a:r>
            <a:endParaRPr i="1" sz="2000">
              <a:latin typeface="Muli"/>
              <a:ea typeface="Muli"/>
              <a:cs typeface="Muli"/>
              <a:sym typeface="Muli"/>
            </a:endParaRPr>
          </a:p>
        </p:txBody>
      </p:sp>
      <p:sp>
        <p:nvSpPr>
          <p:cNvPr id="137" name="Google Shape;137;p18"/>
          <p:cNvSpPr txBox="1"/>
          <p:nvPr/>
        </p:nvSpPr>
        <p:spPr>
          <a:xfrm>
            <a:off x="1045625" y="118925"/>
            <a:ext cx="50457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uli"/>
                <a:ea typeface="Muli"/>
                <a:cs typeface="Muli"/>
                <a:sym typeface="Muli"/>
              </a:rPr>
              <a:t>User Needs Analysis</a:t>
            </a:r>
            <a:endParaRPr sz="4000">
              <a:latin typeface="Muli"/>
              <a:ea typeface="Muli"/>
              <a:cs typeface="Muli"/>
              <a:sym typeface="Muli"/>
            </a:endParaRPr>
          </a:p>
        </p:txBody>
      </p:sp>
      <p:pic>
        <p:nvPicPr>
          <p:cNvPr id="138" name="Google Shape;138;p18"/>
          <p:cNvPicPr preferRelativeResize="0"/>
          <p:nvPr/>
        </p:nvPicPr>
        <p:blipFill>
          <a:blip r:embed="rId4">
            <a:alphaModFix/>
          </a:blip>
          <a:stretch>
            <a:fillRect/>
          </a:stretch>
        </p:blipFill>
        <p:spPr>
          <a:xfrm rot="-431558">
            <a:off x="8118473" y="4129510"/>
            <a:ext cx="1062802" cy="908152"/>
          </a:xfrm>
          <a:prstGeom prst="rect">
            <a:avLst/>
          </a:prstGeom>
          <a:noFill/>
          <a:ln>
            <a:noFill/>
          </a:ln>
        </p:spPr>
      </p:pic>
      <p:sp>
        <p:nvSpPr>
          <p:cNvPr id="139" name="Google Shape;139;p18"/>
          <p:cNvSpPr txBox="1"/>
          <p:nvPr/>
        </p:nvSpPr>
        <p:spPr>
          <a:xfrm>
            <a:off x="1068300" y="1281850"/>
            <a:ext cx="50457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uli"/>
                <a:ea typeface="Muli"/>
                <a:cs typeface="Muli"/>
                <a:sym typeface="Muli"/>
              </a:rPr>
              <a:t>Primary Research (Interview) Findings</a:t>
            </a:r>
            <a:endParaRPr b="1" sz="2000">
              <a:latin typeface="Muli"/>
              <a:ea typeface="Muli"/>
              <a:cs typeface="Muli"/>
              <a:sym typeface="Muli"/>
            </a:endParaRPr>
          </a:p>
        </p:txBody>
      </p:sp>
      <p:grpSp>
        <p:nvGrpSpPr>
          <p:cNvPr id="140" name="Google Shape;140;p18"/>
          <p:cNvGrpSpPr/>
          <p:nvPr/>
        </p:nvGrpSpPr>
        <p:grpSpPr>
          <a:xfrm>
            <a:off x="375057" y="357410"/>
            <a:ext cx="627572" cy="583216"/>
            <a:chOff x="-409800" y="-417573"/>
            <a:chExt cx="4192200" cy="4195800"/>
          </a:xfrm>
        </p:grpSpPr>
        <p:sp>
          <p:nvSpPr>
            <p:cNvPr id="141" name="Google Shape;141;p18"/>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8"/>
          <p:cNvSpPr txBox="1"/>
          <p:nvPr/>
        </p:nvSpPr>
        <p:spPr>
          <a:xfrm>
            <a:off x="1379350" y="1900111"/>
            <a:ext cx="7086000" cy="24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Muli"/>
                <a:ea typeface="Muli"/>
                <a:cs typeface="Muli"/>
                <a:sym typeface="Muli"/>
              </a:rPr>
              <a:t>“</a:t>
            </a:r>
            <a:r>
              <a:rPr i="1" lang="en" sz="1800">
                <a:highlight>
                  <a:srgbClr val="FFE599"/>
                </a:highlight>
                <a:latin typeface="Muli"/>
                <a:ea typeface="Muli"/>
                <a:cs typeface="Muli"/>
                <a:sym typeface="Muli"/>
              </a:rPr>
              <a:t>I think </a:t>
            </a:r>
            <a:r>
              <a:rPr b="1" i="1" lang="en" sz="1800">
                <a:highlight>
                  <a:srgbClr val="FFE599"/>
                </a:highlight>
                <a:latin typeface="Muli"/>
                <a:ea typeface="Muli"/>
                <a:cs typeface="Muli"/>
                <a:sym typeface="Muli"/>
              </a:rPr>
              <a:t>wait times</a:t>
            </a:r>
            <a:r>
              <a:rPr i="1" lang="en" sz="1800">
                <a:highlight>
                  <a:srgbClr val="FFE599"/>
                </a:highlight>
                <a:latin typeface="Muli"/>
                <a:ea typeface="Muli"/>
                <a:cs typeface="Muli"/>
                <a:sym typeface="Muli"/>
              </a:rPr>
              <a:t> would be the biggest factor.</a:t>
            </a:r>
            <a:r>
              <a:rPr i="1" lang="en" sz="1800">
                <a:latin typeface="Muli"/>
                <a:ea typeface="Muli"/>
                <a:cs typeface="Muli"/>
                <a:sym typeface="Muli"/>
              </a:rPr>
              <a:t> A lot when you go to the hospital, like you have to wait for hours and hours and hours. And I feel like patients don't really want to wait they want to be in and out.” - Hospital Volunteer</a:t>
            </a:r>
            <a:endParaRPr i="1" sz="1800">
              <a:latin typeface="Muli"/>
              <a:ea typeface="Muli"/>
              <a:cs typeface="Muli"/>
              <a:sym typeface="Muli"/>
            </a:endParaRPr>
          </a:p>
          <a:p>
            <a:pPr indent="0" lvl="0" marL="0" rtl="0" algn="l">
              <a:spcBef>
                <a:spcPts val="0"/>
              </a:spcBef>
              <a:spcAft>
                <a:spcPts val="0"/>
              </a:spcAft>
              <a:buNone/>
            </a:pPr>
            <a:r>
              <a:t/>
            </a:r>
            <a:endParaRPr i="1" sz="1800">
              <a:latin typeface="Muli"/>
              <a:ea typeface="Muli"/>
              <a:cs typeface="Muli"/>
              <a:sym typeface="Muli"/>
            </a:endParaRPr>
          </a:p>
          <a:p>
            <a:pPr indent="0" lvl="0" marL="0" rtl="0" algn="l">
              <a:spcBef>
                <a:spcPts val="0"/>
              </a:spcBef>
              <a:spcAft>
                <a:spcPts val="0"/>
              </a:spcAft>
              <a:buNone/>
            </a:pPr>
            <a:r>
              <a:rPr i="1" lang="en" sz="1800">
                <a:highlight>
                  <a:srgbClr val="FFE599"/>
                </a:highlight>
                <a:latin typeface="Muli"/>
                <a:ea typeface="Muli"/>
                <a:cs typeface="Muli"/>
                <a:sym typeface="Muli"/>
              </a:rPr>
              <a:t>“</a:t>
            </a:r>
            <a:r>
              <a:rPr b="1" i="1" lang="en" sz="1800">
                <a:highlight>
                  <a:srgbClr val="FFE599"/>
                </a:highlight>
                <a:latin typeface="Muli"/>
                <a:ea typeface="Muli"/>
                <a:cs typeface="Muli"/>
                <a:sym typeface="Muli"/>
              </a:rPr>
              <a:t>Wait times</a:t>
            </a:r>
            <a:r>
              <a:rPr i="1" lang="en" sz="1800">
                <a:highlight>
                  <a:srgbClr val="FFE599"/>
                </a:highlight>
                <a:latin typeface="Muli"/>
                <a:ea typeface="Muli"/>
                <a:cs typeface="Muli"/>
                <a:sym typeface="Muli"/>
              </a:rPr>
              <a:t> are always a huge thing that people complain about</a:t>
            </a:r>
            <a:r>
              <a:rPr i="1" lang="en" sz="1800">
                <a:latin typeface="Muli"/>
                <a:ea typeface="Muli"/>
                <a:cs typeface="Muli"/>
                <a:sym typeface="Muli"/>
              </a:rPr>
              <a:t> that comes back just like supply of physicians, nurses, just the healthcare field in general.” - Maternity Ward Nurse</a:t>
            </a:r>
            <a:endParaRPr i="1" sz="1800">
              <a:latin typeface="Muli"/>
              <a:ea typeface="Muli"/>
              <a:cs typeface="Muli"/>
              <a:sym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147" name="Shape 147"/>
        <p:cNvGrpSpPr/>
        <p:nvPr/>
      </p:nvGrpSpPr>
      <p:grpSpPr>
        <a:xfrm>
          <a:off x="0" y="0"/>
          <a:ext cx="0" cy="0"/>
          <a:chOff x="0" y="0"/>
          <a:chExt cx="0" cy="0"/>
        </a:xfrm>
      </p:grpSpPr>
      <p:sp>
        <p:nvSpPr>
          <p:cNvPr id="148" name="Google Shape;148;p19"/>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Muli"/>
                <a:ea typeface="Muli"/>
                <a:cs typeface="Muli"/>
                <a:sym typeface="Muli"/>
              </a:rPr>
              <a:t>How did we arrive to our final prototype?</a:t>
            </a:r>
            <a:endParaRPr>
              <a:solidFill>
                <a:srgbClr val="F3F3F3"/>
              </a:solidFill>
              <a:latin typeface="Muli"/>
              <a:ea typeface="Muli"/>
              <a:cs typeface="Muli"/>
              <a:sym typeface="Muli"/>
            </a:endParaRPr>
          </a:p>
        </p:txBody>
      </p:sp>
      <p:pic>
        <p:nvPicPr>
          <p:cNvPr id="149" name="Google Shape;149;p19"/>
          <p:cNvPicPr preferRelativeResize="0"/>
          <p:nvPr/>
        </p:nvPicPr>
        <p:blipFill>
          <a:blip r:embed="rId3">
            <a:alphaModFix amt="30000"/>
          </a:blip>
          <a:stretch>
            <a:fillRect/>
          </a:stretch>
        </p:blipFill>
        <p:spPr>
          <a:xfrm>
            <a:off x="2707475" y="2511238"/>
            <a:ext cx="45550" cy="605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53" name="Shape 153"/>
        <p:cNvGrpSpPr/>
        <p:nvPr/>
      </p:nvGrpSpPr>
      <p:grpSpPr>
        <a:xfrm>
          <a:off x="0" y="0"/>
          <a:ext cx="0" cy="0"/>
          <a:chOff x="0" y="0"/>
          <a:chExt cx="0" cy="0"/>
        </a:xfrm>
      </p:grpSpPr>
      <p:pic>
        <p:nvPicPr>
          <p:cNvPr id="154" name="Google Shape;154;p20"/>
          <p:cNvPicPr preferRelativeResize="0"/>
          <p:nvPr/>
        </p:nvPicPr>
        <p:blipFill>
          <a:blip r:embed="rId3">
            <a:alphaModFix amt="19000"/>
          </a:blip>
          <a:stretch>
            <a:fillRect/>
          </a:stretch>
        </p:blipFill>
        <p:spPr>
          <a:xfrm>
            <a:off x="0" y="-19775"/>
            <a:ext cx="9144000" cy="5143499"/>
          </a:xfrm>
          <a:prstGeom prst="rect">
            <a:avLst/>
          </a:prstGeom>
          <a:noFill/>
          <a:ln>
            <a:noFill/>
          </a:ln>
        </p:spPr>
      </p:pic>
      <p:sp>
        <p:nvSpPr>
          <p:cNvPr id="155" name="Google Shape;155;p20"/>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txBox="1"/>
          <p:nvPr/>
        </p:nvSpPr>
        <p:spPr>
          <a:xfrm>
            <a:off x="1068300" y="6337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July 7, 2020</a:t>
            </a:r>
            <a:endParaRPr i="1" sz="2000">
              <a:latin typeface="Muli"/>
              <a:ea typeface="Muli"/>
              <a:cs typeface="Muli"/>
              <a:sym typeface="Muli"/>
            </a:endParaRPr>
          </a:p>
        </p:txBody>
      </p:sp>
      <p:sp>
        <p:nvSpPr>
          <p:cNvPr id="158" name="Google Shape;158;p20"/>
          <p:cNvSpPr txBox="1"/>
          <p:nvPr/>
        </p:nvSpPr>
        <p:spPr>
          <a:xfrm>
            <a:off x="1045625" y="118925"/>
            <a:ext cx="50457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uli"/>
                <a:ea typeface="Muli"/>
                <a:cs typeface="Muli"/>
                <a:sym typeface="Muli"/>
              </a:rPr>
              <a:t>Iterative Design</a:t>
            </a:r>
            <a:endParaRPr sz="4000">
              <a:latin typeface="Muli"/>
              <a:ea typeface="Muli"/>
              <a:cs typeface="Muli"/>
              <a:sym typeface="Muli"/>
            </a:endParaRPr>
          </a:p>
        </p:txBody>
      </p:sp>
      <p:pic>
        <p:nvPicPr>
          <p:cNvPr id="159" name="Google Shape;159;p20"/>
          <p:cNvPicPr preferRelativeResize="0"/>
          <p:nvPr/>
        </p:nvPicPr>
        <p:blipFill>
          <a:blip r:embed="rId4">
            <a:alphaModFix/>
          </a:blip>
          <a:stretch>
            <a:fillRect/>
          </a:stretch>
        </p:blipFill>
        <p:spPr>
          <a:xfrm rot="-431558">
            <a:off x="8118473" y="4129510"/>
            <a:ext cx="1062802" cy="908152"/>
          </a:xfrm>
          <a:prstGeom prst="rect">
            <a:avLst/>
          </a:prstGeom>
          <a:noFill/>
          <a:ln>
            <a:noFill/>
          </a:ln>
        </p:spPr>
      </p:pic>
      <p:sp>
        <p:nvSpPr>
          <p:cNvPr id="160" name="Google Shape;160;p20"/>
          <p:cNvSpPr txBox="1"/>
          <p:nvPr/>
        </p:nvSpPr>
        <p:spPr>
          <a:xfrm>
            <a:off x="1068300" y="1107200"/>
            <a:ext cx="63927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uli"/>
                <a:ea typeface="Muli"/>
                <a:cs typeface="Muli"/>
                <a:sym typeface="Muli"/>
              </a:rPr>
              <a:t>Individual Prototype Analysis Table </a:t>
            </a:r>
            <a:endParaRPr b="1" sz="2000">
              <a:latin typeface="Muli"/>
              <a:ea typeface="Muli"/>
              <a:cs typeface="Muli"/>
              <a:sym typeface="Muli"/>
            </a:endParaRPr>
          </a:p>
        </p:txBody>
      </p:sp>
      <p:grpSp>
        <p:nvGrpSpPr>
          <p:cNvPr id="161" name="Google Shape;161;p20"/>
          <p:cNvGrpSpPr/>
          <p:nvPr/>
        </p:nvGrpSpPr>
        <p:grpSpPr>
          <a:xfrm>
            <a:off x="375057" y="357410"/>
            <a:ext cx="627572" cy="583216"/>
            <a:chOff x="-409800" y="-417573"/>
            <a:chExt cx="4192200" cy="4195800"/>
          </a:xfrm>
        </p:grpSpPr>
        <p:sp>
          <p:nvSpPr>
            <p:cNvPr id="162" name="Google Shape;162;p20"/>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0"/>
          <p:cNvSpPr/>
          <p:nvPr/>
        </p:nvSpPr>
        <p:spPr>
          <a:xfrm>
            <a:off x="1176575" y="1581800"/>
            <a:ext cx="4495500" cy="3519000"/>
          </a:xfrm>
          <a:prstGeom prst="roundRect">
            <a:avLst>
              <a:gd fmla="val 0" name="adj"/>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0"/>
          <p:cNvPicPr preferRelativeResize="0"/>
          <p:nvPr/>
        </p:nvPicPr>
        <p:blipFill>
          <a:blip r:embed="rId5">
            <a:alphaModFix/>
          </a:blip>
          <a:stretch>
            <a:fillRect/>
          </a:stretch>
        </p:blipFill>
        <p:spPr>
          <a:xfrm>
            <a:off x="1223175" y="1659325"/>
            <a:ext cx="4389401" cy="3369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9" name="Shape 169"/>
        <p:cNvGrpSpPr/>
        <p:nvPr/>
      </p:nvGrpSpPr>
      <p:grpSpPr>
        <a:xfrm>
          <a:off x="0" y="0"/>
          <a:ext cx="0" cy="0"/>
          <a:chOff x="0" y="0"/>
          <a:chExt cx="0" cy="0"/>
        </a:xfrm>
      </p:grpSpPr>
      <p:pic>
        <p:nvPicPr>
          <p:cNvPr id="170" name="Google Shape;170;p21"/>
          <p:cNvPicPr preferRelativeResize="0"/>
          <p:nvPr/>
        </p:nvPicPr>
        <p:blipFill>
          <a:blip r:embed="rId3">
            <a:alphaModFix amt="15000"/>
          </a:blip>
          <a:stretch>
            <a:fillRect/>
          </a:stretch>
        </p:blipFill>
        <p:spPr>
          <a:xfrm>
            <a:off x="0" y="0"/>
            <a:ext cx="9144000" cy="5100625"/>
          </a:xfrm>
          <a:prstGeom prst="rect">
            <a:avLst/>
          </a:prstGeom>
          <a:noFill/>
          <a:ln>
            <a:noFill/>
          </a:ln>
        </p:spPr>
      </p:pic>
      <p:sp>
        <p:nvSpPr>
          <p:cNvPr id="171" name="Google Shape;171;p21"/>
          <p:cNvSpPr/>
          <p:nvPr/>
        </p:nvSpPr>
        <p:spPr>
          <a:xfrm>
            <a:off x="554000" y="-11775"/>
            <a:ext cx="269700" cy="5190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384800" y="359525"/>
            <a:ext cx="608100" cy="579000"/>
          </a:xfrm>
          <a:prstGeom prst="ellipse">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nvSpPr>
        <p:spPr>
          <a:xfrm>
            <a:off x="1068300" y="633725"/>
            <a:ext cx="2753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Muli"/>
                <a:ea typeface="Muli"/>
                <a:cs typeface="Muli"/>
                <a:sym typeface="Muli"/>
              </a:rPr>
              <a:t>July 7, 2020</a:t>
            </a:r>
            <a:endParaRPr i="1" sz="2000">
              <a:latin typeface="Muli"/>
              <a:ea typeface="Muli"/>
              <a:cs typeface="Muli"/>
              <a:sym typeface="Muli"/>
            </a:endParaRPr>
          </a:p>
        </p:txBody>
      </p:sp>
      <p:sp>
        <p:nvSpPr>
          <p:cNvPr id="174" name="Google Shape;174;p21"/>
          <p:cNvSpPr txBox="1"/>
          <p:nvPr/>
        </p:nvSpPr>
        <p:spPr>
          <a:xfrm>
            <a:off x="1045625" y="118925"/>
            <a:ext cx="50457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Muli"/>
                <a:ea typeface="Muli"/>
                <a:cs typeface="Muli"/>
                <a:sym typeface="Muli"/>
              </a:rPr>
              <a:t>Iterative Design</a:t>
            </a:r>
            <a:endParaRPr sz="4000">
              <a:latin typeface="Muli"/>
              <a:ea typeface="Muli"/>
              <a:cs typeface="Muli"/>
              <a:sym typeface="Muli"/>
            </a:endParaRPr>
          </a:p>
        </p:txBody>
      </p:sp>
      <p:pic>
        <p:nvPicPr>
          <p:cNvPr id="175" name="Google Shape;175;p21"/>
          <p:cNvPicPr preferRelativeResize="0"/>
          <p:nvPr/>
        </p:nvPicPr>
        <p:blipFill>
          <a:blip r:embed="rId4">
            <a:alphaModFix/>
          </a:blip>
          <a:stretch>
            <a:fillRect/>
          </a:stretch>
        </p:blipFill>
        <p:spPr>
          <a:xfrm rot="-431558">
            <a:off x="8118473" y="4129510"/>
            <a:ext cx="1062802" cy="908152"/>
          </a:xfrm>
          <a:prstGeom prst="rect">
            <a:avLst/>
          </a:prstGeom>
          <a:noFill/>
          <a:ln>
            <a:noFill/>
          </a:ln>
        </p:spPr>
      </p:pic>
      <p:sp>
        <p:nvSpPr>
          <p:cNvPr id="176" name="Google Shape;176;p21"/>
          <p:cNvSpPr txBox="1"/>
          <p:nvPr/>
        </p:nvSpPr>
        <p:spPr>
          <a:xfrm>
            <a:off x="1068300" y="1281850"/>
            <a:ext cx="63927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uli"/>
                <a:ea typeface="Muli"/>
                <a:cs typeface="Muli"/>
                <a:sym typeface="Muli"/>
              </a:rPr>
              <a:t>From individual Low-fi Prototypes to Combined Low-fi Prototype</a:t>
            </a:r>
            <a:endParaRPr b="1" sz="2000">
              <a:latin typeface="Muli"/>
              <a:ea typeface="Muli"/>
              <a:cs typeface="Muli"/>
              <a:sym typeface="Muli"/>
            </a:endParaRPr>
          </a:p>
        </p:txBody>
      </p:sp>
      <p:pic>
        <p:nvPicPr>
          <p:cNvPr id="177" name="Google Shape;177;p21"/>
          <p:cNvPicPr preferRelativeResize="0"/>
          <p:nvPr/>
        </p:nvPicPr>
        <p:blipFill>
          <a:blip r:embed="rId5">
            <a:alphaModFix/>
          </a:blip>
          <a:stretch>
            <a:fillRect/>
          </a:stretch>
        </p:blipFill>
        <p:spPr>
          <a:xfrm>
            <a:off x="986875" y="2265597"/>
            <a:ext cx="1733187" cy="2656128"/>
          </a:xfrm>
          <a:prstGeom prst="rect">
            <a:avLst/>
          </a:prstGeom>
          <a:noFill/>
          <a:ln>
            <a:noFill/>
          </a:ln>
        </p:spPr>
      </p:pic>
      <p:pic>
        <p:nvPicPr>
          <p:cNvPr id="178" name="Google Shape;178;p21"/>
          <p:cNvPicPr preferRelativeResize="0"/>
          <p:nvPr/>
        </p:nvPicPr>
        <p:blipFill>
          <a:blip r:embed="rId6">
            <a:alphaModFix/>
          </a:blip>
          <a:stretch>
            <a:fillRect/>
          </a:stretch>
        </p:blipFill>
        <p:spPr>
          <a:xfrm>
            <a:off x="2871575" y="2265600"/>
            <a:ext cx="1624349" cy="2626025"/>
          </a:xfrm>
          <a:prstGeom prst="rect">
            <a:avLst/>
          </a:prstGeom>
          <a:noFill/>
          <a:ln>
            <a:noFill/>
          </a:ln>
        </p:spPr>
      </p:pic>
      <p:pic>
        <p:nvPicPr>
          <p:cNvPr id="179" name="Google Shape;179;p21"/>
          <p:cNvPicPr preferRelativeResize="0"/>
          <p:nvPr/>
        </p:nvPicPr>
        <p:blipFill>
          <a:blip r:embed="rId7">
            <a:alphaModFix/>
          </a:blip>
          <a:stretch>
            <a:fillRect/>
          </a:stretch>
        </p:blipFill>
        <p:spPr>
          <a:xfrm>
            <a:off x="4600199" y="2291800"/>
            <a:ext cx="1899278" cy="2626025"/>
          </a:xfrm>
          <a:prstGeom prst="rect">
            <a:avLst/>
          </a:prstGeom>
          <a:noFill/>
          <a:ln>
            <a:noFill/>
          </a:ln>
        </p:spPr>
      </p:pic>
      <p:pic>
        <p:nvPicPr>
          <p:cNvPr id="180" name="Google Shape;180;p21"/>
          <p:cNvPicPr preferRelativeResize="0"/>
          <p:nvPr/>
        </p:nvPicPr>
        <p:blipFill>
          <a:blip r:embed="rId8">
            <a:alphaModFix/>
          </a:blip>
          <a:stretch>
            <a:fillRect/>
          </a:stretch>
        </p:blipFill>
        <p:spPr>
          <a:xfrm>
            <a:off x="7259375" y="2274525"/>
            <a:ext cx="1563175" cy="2587600"/>
          </a:xfrm>
          <a:prstGeom prst="rect">
            <a:avLst/>
          </a:prstGeom>
          <a:noFill/>
          <a:ln>
            <a:noFill/>
          </a:ln>
        </p:spPr>
      </p:pic>
      <p:sp>
        <p:nvSpPr>
          <p:cNvPr id="181" name="Google Shape;181;p21"/>
          <p:cNvSpPr/>
          <p:nvPr/>
        </p:nvSpPr>
        <p:spPr>
          <a:xfrm>
            <a:off x="6526325" y="3132525"/>
            <a:ext cx="706200" cy="310800"/>
          </a:xfrm>
          <a:prstGeom prst="rightArrow">
            <a:avLst>
              <a:gd fmla="val 50000" name="adj1"/>
              <a:gd fmla="val 50000" name="adj2"/>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21"/>
          <p:cNvGrpSpPr/>
          <p:nvPr/>
        </p:nvGrpSpPr>
        <p:grpSpPr>
          <a:xfrm>
            <a:off x="375057" y="357410"/>
            <a:ext cx="627572" cy="583216"/>
            <a:chOff x="-409800" y="-417573"/>
            <a:chExt cx="4192200" cy="4195800"/>
          </a:xfrm>
        </p:grpSpPr>
        <p:sp>
          <p:nvSpPr>
            <p:cNvPr id="183" name="Google Shape;183;p21"/>
            <p:cNvSpPr/>
            <p:nvPr/>
          </p:nvSpPr>
          <p:spPr>
            <a:xfrm rot="7959298">
              <a:off x="177626" y="220878"/>
              <a:ext cx="3017347" cy="2918897"/>
            </a:xfrm>
            <a:prstGeom prst="teardrop">
              <a:avLst>
                <a:gd fmla="val 146755" name="adj"/>
              </a:avLst>
            </a:prstGeom>
            <a:solidFill>
              <a:srgbClr val="E06666"/>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872875" y="849150"/>
              <a:ext cx="1678500" cy="1722600"/>
            </a:xfrm>
            <a:prstGeom prst="ellipse">
              <a:avLst/>
            </a:prstGeom>
            <a:solidFill>
              <a:srgbClr val="FFFFFF"/>
            </a:solidFill>
            <a:ln cap="flat" cmpd="sng" w="9525">
              <a:solidFill>
                <a:srgbClr val="CC0000"/>
              </a:solidFill>
              <a:prstDash val="solid"/>
              <a:round/>
              <a:headEnd len="sm" w="sm" type="none"/>
              <a:tailEnd len="sm" w="sm" type="none"/>
            </a:ln>
            <a:effectLst>
              <a:outerShdw blurRad="57150" rotWithShape="0" algn="bl" dir="21540000" dist="19050">
                <a:srgbClr val="0000FF">
                  <a:alpha val="0"/>
                </a:srgbClr>
              </a:outerShdw>
              <a:reflection blurRad="0" dir="0" dist="0" endA="0" endPos="1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